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Arvo"/>
      <p:regular r:id="rId32"/>
      <p:bold r:id="rId33"/>
      <p:italic r:id="rId34"/>
      <p:boldItalic r:id="rId35"/>
    </p:embeddedFon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40" roundtripDataSignature="AMtx7mhsINBVs8KI2M5adtnTP6Ye2tDy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rvo-bold.fntdata"/><Relationship Id="rId10" Type="http://schemas.openxmlformats.org/officeDocument/2006/relationships/slide" Target="slides/slide5.xml"/><Relationship Id="rId32" Type="http://schemas.openxmlformats.org/officeDocument/2006/relationships/font" Target="fonts/Arvo-regular.fntdata"/><Relationship Id="rId13" Type="http://schemas.openxmlformats.org/officeDocument/2006/relationships/slide" Target="slides/slide8.xml"/><Relationship Id="rId35" Type="http://schemas.openxmlformats.org/officeDocument/2006/relationships/font" Target="fonts/Arvo-boldItalic.fntdata"/><Relationship Id="rId12" Type="http://schemas.openxmlformats.org/officeDocument/2006/relationships/slide" Target="slides/slide7.xml"/><Relationship Id="rId34" Type="http://schemas.openxmlformats.org/officeDocument/2006/relationships/font" Target="fonts/Arvo-italic.fntdata"/><Relationship Id="rId15" Type="http://schemas.openxmlformats.org/officeDocument/2006/relationships/slide" Target="slides/slide10.xml"/><Relationship Id="rId37" Type="http://schemas.openxmlformats.org/officeDocument/2006/relationships/font" Target="fonts/HelveticaNeue-bold.fntdata"/><Relationship Id="rId14" Type="http://schemas.openxmlformats.org/officeDocument/2006/relationships/slide" Target="slides/slide9.xml"/><Relationship Id="rId36" Type="http://schemas.openxmlformats.org/officeDocument/2006/relationships/font" Target="fonts/HelveticaNeue-regular.fntdata"/><Relationship Id="rId17" Type="http://schemas.openxmlformats.org/officeDocument/2006/relationships/slide" Target="slides/slide12.xml"/><Relationship Id="rId39" Type="http://schemas.openxmlformats.org/officeDocument/2006/relationships/font" Target="fonts/HelveticaNeue-boldItalic.fntdata"/><Relationship Id="rId16" Type="http://schemas.openxmlformats.org/officeDocument/2006/relationships/slide" Target="slides/slide11.xml"/><Relationship Id="rId38" Type="http://schemas.openxmlformats.org/officeDocument/2006/relationships/font" Target="fonts/HelveticaNeue-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5808" lvl="0" marL="174708" rtl="0" algn="l">
              <a:lnSpc>
                <a:spcPct val="100000"/>
              </a:lnSpc>
              <a:spcBef>
                <a:spcPts val="0"/>
              </a:spcBef>
              <a:spcAft>
                <a:spcPts val="0"/>
              </a:spcAft>
              <a:buSzPts val="1400"/>
              <a:buFont typeface="Arimo"/>
              <a:buNone/>
            </a:pPr>
            <a:r>
              <a:t/>
            </a:r>
            <a:endParaRPr/>
          </a:p>
        </p:txBody>
      </p:sp>
      <p:sp>
        <p:nvSpPr>
          <p:cNvPr id="192" name="Google Shape;19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 The interview is for everyone. We try to gather as much information to complete the interview from people who agree to participate as we can, but people have the right to skip questions or refuse entirely. In the event you encounter someone who is unable to be interviewed or declines to participate, use the observation tally method.</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04" name="Google Shape;20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sz="1200"/>
              <a:t>Only complete one survey per household: If you select “household” in the App, you will be prompted to interview multiple household members. A household is more than one person staying together in the same location</a:t>
            </a:r>
            <a:endParaRPr/>
          </a:p>
        </p:txBody>
      </p:sp>
      <p:sp>
        <p:nvSpPr>
          <p:cNvPr id="222" name="Google Shape;22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Remember that you are speaking to highly vulnerable people and asking some very sensitive questions. Lead with respect for the person you’re speaking with and their dignity. Do not embed assumptions into how you ask the questions, even if you think you already know the answer they’re going to choose. For example, ask: “How do you identify your gender?” Do not ask: “You’re male, right?”</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30" name="Google Shape;23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4708" lvl="0" marL="174708" rtl="0" algn="l">
              <a:lnSpc>
                <a:spcPct val="100000"/>
              </a:lnSpc>
              <a:spcBef>
                <a:spcPts val="0"/>
              </a:spcBef>
              <a:spcAft>
                <a:spcPts val="0"/>
              </a:spcAft>
              <a:buSzPts val="1400"/>
              <a:buFont typeface="Arimo"/>
              <a:buChar char="i"/>
            </a:pPr>
            <a:r>
              <a:rPr lang="en-US"/>
              <a:t>Approach slowly, be friendly, and introduce yourself first. You might say the name of your agency, or the organization you’re volunteering with. Ask if the person has a safe place to sleep tonight.</a:t>
            </a:r>
            <a:endParaRPr/>
          </a:p>
          <a:p>
            <a:pPr indent="-174708" lvl="0" marL="174708" rtl="0" algn="l">
              <a:lnSpc>
                <a:spcPct val="100000"/>
              </a:lnSpc>
              <a:spcBef>
                <a:spcPts val="0"/>
              </a:spcBef>
              <a:spcAft>
                <a:spcPts val="0"/>
              </a:spcAft>
              <a:buSzPts val="1400"/>
              <a:buFont typeface="Arimo"/>
              <a:buChar char="i"/>
            </a:pPr>
            <a:r>
              <a:rPr lang="en-US"/>
              <a:t>Remind volunteers to avoid labeling people as homeless. That is, they should not go up to someone and say, “Hey, are you homeless?” There is stigma around this term, meaning that many people who may be experiencing homelessness might not want to identify as “homeless.” Instead, ask about where they are sleeping that night.</a:t>
            </a:r>
            <a:endParaRPr/>
          </a:p>
          <a:p>
            <a:pPr indent="-174708" lvl="0" marL="174708" rtl="0" algn="l">
              <a:lnSpc>
                <a:spcPct val="100000"/>
              </a:lnSpc>
              <a:spcBef>
                <a:spcPts val="0"/>
              </a:spcBef>
              <a:spcAft>
                <a:spcPts val="0"/>
              </a:spcAft>
              <a:buSzPts val="1400"/>
              <a:buFont typeface="Arimo"/>
              <a:buChar char="i"/>
            </a:pPr>
            <a:r>
              <a:rPr lang="en-US"/>
              <a:t>Keep in mind: Individuals sleeping outside may be dealing with active addiction, mental health concerns and significant trauma histories. Do not sneak up on or startle people. Never shine flashlights in people’s faces. Maintain eye contact (if possible) and an open stance with your hands visible. Use a tone of voice that’s approachable. Speak slowly, be polite, and don’t shout.</a:t>
            </a:r>
            <a:endParaRPr/>
          </a:p>
          <a:p>
            <a:pPr indent="-85808" lvl="0" marL="174708" rtl="0" algn="l">
              <a:lnSpc>
                <a:spcPct val="100000"/>
              </a:lnSpc>
              <a:spcBef>
                <a:spcPts val="0"/>
              </a:spcBef>
              <a:spcAft>
                <a:spcPts val="0"/>
              </a:spcAft>
              <a:buSzPts val="1400"/>
              <a:buFont typeface="Arimo"/>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39" name="Google Shape;23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4708" lvl="0" marL="174708" rtl="0" algn="l">
              <a:lnSpc>
                <a:spcPct val="100000"/>
              </a:lnSpc>
              <a:spcBef>
                <a:spcPts val="0"/>
              </a:spcBef>
              <a:spcAft>
                <a:spcPts val="0"/>
              </a:spcAft>
              <a:buSzPts val="1400"/>
              <a:buFont typeface="Arimo"/>
              <a:buChar char="i"/>
            </a:pPr>
            <a:r>
              <a:rPr lang="en-US"/>
              <a:t>During this slide, you should teach volunteers how to explain what the PIT count survey is and to get the person’s consent to participate.</a:t>
            </a:r>
            <a:endParaRPr/>
          </a:p>
          <a:p>
            <a:pPr indent="-174708" lvl="0" marL="174708" rtl="0" algn="l">
              <a:lnSpc>
                <a:spcPct val="100000"/>
              </a:lnSpc>
              <a:spcBef>
                <a:spcPts val="0"/>
              </a:spcBef>
              <a:spcAft>
                <a:spcPts val="0"/>
              </a:spcAft>
              <a:buSzPts val="1400"/>
              <a:buFont typeface="Arimo"/>
              <a:buChar char="("/>
            </a:pPr>
            <a:r>
              <a:rPr lang="en-US"/>
              <a:t>After you’ve introduced yourself, explain what the PIT count survey is and ask if they’re willing to answer your questions. It’s essential that you try to explain what you’re doing and to get the person’s consent or permission to participate before you start asking questions and recording their responses to the survey. </a:t>
            </a:r>
            <a:endParaRPr/>
          </a:p>
          <a:p>
            <a:pPr indent="-174708" lvl="0" marL="174708" rtl="0" algn="l">
              <a:lnSpc>
                <a:spcPct val="100000"/>
              </a:lnSpc>
              <a:spcBef>
                <a:spcPts val="0"/>
              </a:spcBef>
              <a:spcAft>
                <a:spcPts val="0"/>
              </a:spcAft>
              <a:buSzPts val="1400"/>
              <a:buFont typeface="Arimo"/>
              <a:buChar char="("/>
            </a:pPr>
            <a:r>
              <a:rPr lang="en-US"/>
              <a:t>Remember: everyone has a right to refuse to participate. </a:t>
            </a:r>
            <a:endParaRPr/>
          </a:p>
          <a:p>
            <a:pPr indent="-174708" lvl="0" marL="174708" rtl="0" algn="l">
              <a:lnSpc>
                <a:spcPct val="100000"/>
              </a:lnSpc>
              <a:spcBef>
                <a:spcPts val="0"/>
              </a:spcBef>
              <a:spcAft>
                <a:spcPts val="0"/>
              </a:spcAft>
              <a:buSzPts val="1400"/>
              <a:buFont typeface="Arimo"/>
              <a:buChar char="("/>
            </a:pPr>
            <a:r>
              <a:rPr b="1" lang="en-US"/>
              <a:t>You might ask if anyone has suggestions for how they would approach someone. (Does anyone have any ideas for how they would explain this work to someone?)</a:t>
            </a:r>
            <a:endParaRPr b="1"/>
          </a:p>
        </p:txBody>
      </p:sp>
      <p:sp>
        <p:nvSpPr>
          <p:cNvPr id="251" name="Google Shape;25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Use the Counting Us mobile app and ask all of the questions as they appear in the App. Enter their information as you speak with them. Ask all the questions. Thank the person for their time when you close the interview.</a:t>
            </a:r>
            <a:endParaRPr/>
          </a:p>
        </p:txBody>
      </p:sp>
      <p:sp>
        <p:nvSpPr>
          <p:cNvPr id="263" name="Google Shape;26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mo"/>
              <a:buNone/>
            </a:pPr>
            <a:r>
              <a:rPr b="1" lang="en-US"/>
              <a:t>The observation method is only for when you aren’t able to collect the information from someone by interviewing them. Most often, that will be when individuals decline to participate or if they are sleeping. Do not count cars or tents– only count </a:t>
            </a:r>
            <a:r>
              <a:rPr b="1" i="1" lang="en-US" u="sng"/>
              <a:t>people</a:t>
            </a:r>
            <a:r>
              <a:rPr b="1" lang="en-US"/>
              <a:t> you can </a:t>
            </a:r>
            <a:r>
              <a:rPr b="1" i="1" lang="en-US" u="sng"/>
              <a:t>see</a:t>
            </a:r>
            <a:r>
              <a:rPr b="1" lang="en-US"/>
              <a:t>.</a:t>
            </a:r>
            <a:endParaRPr b="1"/>
          </a:p>
        </p:txBody>
      </p:sp>
      <p:sp>
        <p:nvSpPr>
          <p:cNvPr id="271" name="Google Shape;27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4708" lvl="0" marL="174708" rtl="0" algn="l">
              <a:lnSpc>
                <a:spcPct val="100000"/>
              </a:lnSpc>
              <a:spcBef>
                <a:spcPts val="0"/>
              </a:spcBef>
              <a:spcAft>
                <a:spcPts val="0"/>
              </a:spcAft>
              <a:buSzPts val="1400"/>
              <a:buFont typeface="Arimo"/>
              <a:buChar char="("/>
            </a:pPr>
            <a:r>
              <a:rPr lang="en-US"/>
              <a:t>A few reminders of what you SHOULD do when conducting the PIT count:</a:t>
            </a:r>
            <a:endParaRPr/>
          </a:p>
          <a:p>
            <a:pPr indent="-232943" lvl="1" marL="698830" rtl="0" algn="l">
              <a:lnSpc>
                <a:spcPct val="100000"/>
              </a:lnSpc>
              <a:spcBef>
                <a:spcPts val="0"/>
              </a:spcBef>
              <a:spcAft>
                <a:spcPts val="0"/>
              </a:spcAft>
              <a:buSzPts val="1400"/>
              <a:buFont typeface="Calibri"/>
              <a:buAutoNum type="arabicPeriod"/>
            </a:pPr>
            <a:r>
              <a:rPr lang="en-US"/>
              <a:t>Make sure the you’re talking to consent to participating in the interview. It’s OK if someone doesn’t want to participate or doesn’t feel comfortable answering certain questions. If they decline to participate, thank them for their time, walk away, and fill out an observation form.</a:t>
            </a:r>
            <a:endParaRPr/>
          </a:p>
          <a:p>
            <a:pPr indent="-232943" lvl="1" marL="698830" rtl="0" algn="l">
              <a:lnSpc>
                <a:spcPct val="100000"/>
              </a:lnSpc>
              <a:spcBef>
                <a:spcPts val="0"/>
              </a:spcBef>
              <a:spcAft>
                <a:spcPts val="0"/>
              </a:spcAft>
              <a:buSzPts val="1400"/>
              <a:buFont typeface="Calibri"/>
              <a:buAutoNum type="arabicPeriod"/>
            </a:pPr>
            <a:r>
              <a:rPr lang="en-US"/>
              <a:t>While the PIT count takes place largely in public spaces, they may be the only form of personal or private space that the people you’re interacting with have. Refrain from being overly intrusive and disruptive. Enter with respect.</a:t>
            </a:r>
            <a:endParaRPr/>
          </a:p>
          <a:p>
            <a:pPr indent="-232943" lvl="1" marL="698830" rtl="0" algn="l">
              <a:lnSpc>
                <a:spcPct val="100000"/>
              </a:lnSpc>
              <a:spcBef>
                <a:spcPts val="0"/>
              </a:spcBef>
              <a:spcAft>
                <a:spcPts val="0"/>
              </a:spcAft>
              <a:buSzPts val="1400"/>
              <a:buAutoNum type="arabicPeriod"/>
            </a:pPr>
            <a:r>
              <a:rPr lang="en-US"/>
              <a:t>When approaching people and completing the PIT count survey form with them, think of it like a conversation. </a:t>
            </a:r>
            <a:endParaRPr/>
          </a:p>
          <a:p>
            <a:pPr indent="-232943" lvl="1" marL="698830" rtl="0" algn="l">
              <a:lnSpc>
                <a:spcPct val="100000"/>
              </a:lnSpc>
              <a:spcBef>
                <a:spcPts val="0"/>
              </a:spcBef>
              <a:spcAft>
                <a:spcPts val="0"/>
              </a:spcAft>
              <a:buSzPts val="1400"/>
              <a:buFont typeface="Calibri"/>
              <a:buAutoNum type="arabicPeriod"/>
            </a:pPr>
            <a:r>
              <a:rPr lang="en-US"/>
              <a:t>Recognize that people will either be going back to sleep or will need to be on their way. Try to conduct the survey relatively quickly.</a:t>
            </a:r>
            <a:endParaRPr/>
          </a:p>
        </p:txBody>
      </p:sp>
      <p:sp>
        <p:nvSpPr>
          <p:cNvPr id="279" name="Google Shape;27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A </a:t>
            </a:r>
            <a:r>
              <a:rPr lang="en-US">
                <a:solidFill>
                  <a:srgbClr val="000000"/>
                </a:solidFill>
              </a:rPr>
              <a:t>few reminders of what you SHOULD NOT do when conducting the PIT count:</a:t>
            </a:r>
            <a:endParaRPr/>
          </a:p>
          <a:p>
            <a:pPr indent="-232943" lvl="1" marL="698830" rtl="0" algn="l">
              <a:lnSpc>
                <a:spcPct val="100000"/>
              </a:lnSpc>
              <a:spcBef>
                <a:spcPts val="0"/>
              </a:spcBef>
              <a:spcAft>
                <a:spcPts val="0"/>
              </a:spcAft>
              <a:buSzPts val="1400"/>
              <a:buAutoNum type="arabicPeriod"/>
            </a:pPr>
            <a:r>
              <a:rPr lang="en-US"/>
              <a:t>Please respect the dignity of the people you’re interacting with and be conscious of their time. Please do not take photos of or with the people you encounter.</a:t>
            </a:r>
            <a:endParaRPr/>
          </a:p>
          <a:p>
            <a:pPr indent="-232943" lvl="1" marL="698830" rtl="0" algn="l">
              <a:lnSpc>
                <a:spcPct val="100000"/>
              </a:lnSpc>
              <a:spcBef>
                <a:spcPts val="0"/>
              </a:spcBef>
              <a:spcAft>
                <a:spcPts val="0"/>
              </a:spcAft>
              <a:buSzPts val="1400"/>
              <a:buAutoNum type="arabicPeriod"/>
            </a:pPr>
            <a:r>
              <a:rPr lang="en-US"/>
              <a:t>As we discussed earlier, ask the survey questions as they’re written, or at least in a way that does not presume you know the answer. </a:t>
            </a:r>
            <a:endParaRPr/>
          </a:p>
          <a:p>
            <a:pPr indent="-232943" lvl="1" marL="698830" rtl="0" algn="l">
              <a:lnSpc>
                <a:spcPct val="100000"/>
              </a:lnSpc>
              <a:spcBef>
                <a:spcPts val="0"/>
              </a:spcBef>
              <a:spcAft>
                <a:spcPts val="0"/>
              </a:spcAft>
              <a:buSzPts val="1400"/>
              <a:buAutoNum type="arabicPeriod"/>
            </a:pPr>
            <a:r>
              <a:rPr lang="en-US">
                <a:solidFill>
                  <a:srgbClr val="FF0000"/>
                </a:solidFill>
              </a:rPr>
              <a:t>Do not try to build familiarity by sharing your own experiences, and do not ask for more information about the person’s life than you need to complete the survey. As a PIT count volunteer, you are not able to provide services, so do not ask the person for more details than you need.</a:t>
            </a:r>
            <a:endParaRPr/>
          </a:p>
          <a:p>
            <a:pPr indent="-232943" lvl="1" marL="698830" rtl="0" algn="l">
              <a:lnSpc>
                <a:spcPct val="100000"/>
              </a:lnSpc>
              <a:spcBef>
                <a:spcPts val="0"/>
              </a:spcBef>
              <a:spcAft>
                <a:spcPts val="0"/>
              </a:spcAft>
              <a:buSzPts val="1400"/>
              <a:buAutoNum type="arabicPeriod"/>
            </a:pPr>
            <a:r>
              <a:rPr lang="en-US"/>
              <a:t>Individual autonomy and right to refuse is key. Do not try to get them answer anything they are say they are uncomfortable answering.</a:t>
            </a:r>
            <a:endParaRPr/>
          </a:p>
          <a:p>
            <a:pPr indent="-232943" lvl="1" marL="698830" rtl="0" algn="l">
              <a:lnSpc>
                <a:spcPct val="100000"/>
              </a:lnSpc>
              <a:spcBef>
                <a:spcPts val="0"/>
              </a:spcBef>
              <a:spcAft>
                <a:spcPts val="0"/>
              </a:spcAft>
              <a:buSzPts val="1400"/>
              <a:buAutoNum type="arabicPeriod"/>
            </a:pPr>
            <a:r>
              <a:rPr lang="en-US"/>
              <a:t>Do not make false promises about services</a:t>
            </a:r>
            <a:endParaRPr/>
          </a:p>
        </p:txBody>
      </p:sp>
      <p:sp>
        <p:nvSpPr>
          <p:cNvPr id="302" name="Google Shape;30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solidFill>
                  <a:srgbClr val="0E0E0E"/>
                </a:solidFill>
                <a:latin typeface="Arial"/>
                <a:ea typeface="Arial"/>
                <a:cs typeface="Arial"/>
                <a:sym typeface="Arial"/>
              </a:rPr>
              <a:t>The Point in Time Count, or PIT count, is an annual effort mandated by HUD to collect data about people experiencing homelessness in our community on one single night. The PIT is conducted nationwide in every community.</a:t>
            </a:r>
            <a:endParaRPr/>
          </a:p>
        </p:txBody>
      </p:sp>
      <p:sp>
        <p:nvSpPr>
          <p:cNvPr id="114" name="Google Shape;1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Wear weather-appropriate clothing and shoes. Check the weather before you go out. It will be cold! Wear layers, bright colors, and sturdy, warm shoes you can comfortably walk in. Consider waterproof shoes if it snows or rains the day before, or the day of January 22</a:t>
            </a:r>
            <a:r>
              <a:rPr baseline="30000" lang="en-US"/>
              <a:t>nd</a:t>
            </a:r>
            <a:r>
              <a:rPr lang="en-US"/>
              <a:t>. Bring a flashlight if you’re going out in the evening. Bring a charged phone, charger, and a backup battery if you have one. Bring energy and compassion with you!!</a:t>
            </a:r>
            <a:endParaRPr/>
          </a:p>
        </p:txBody>
      </p:sp>
      <p:sp>
        <p:nvSpPr>
          <p:cNvPr id="326" name="Google Shape;32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34" name="Google Shape;33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42" name="Google Shape;34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The GPS location will be saved from where you started the survey.</a:t>
            </a:r>
            <a:endParaRPr/>
          </a:p>
        </p:txBody>
      </p:sp>
      <p:sp>
        <p:nvSpPr>
          <p:cNvPr id="350" name="Google Shape;35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Take the volunteers through the questions so they are aware what they’ll be asking participants about.</a:t>
            </a:r>
            <a:endParaRPr b="1"/>
          </a:p>
        </p:txBody>
      </p:sp>
      <p:sp>
        <p:nvSpPr>
          <p:cNvPr id="358" name="Google Shape;35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Additional resources on our website to be aware of.</a:t>
            </a:r>
            <a:endParaRPr/>
          </a:p>
        </p:txBody>
      </p:sp>
      <p:sp>
        <p:nvSpPr>
          <p:cNvPr id="366" name="Google Shape;36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latin typeface="Arial"/>
                <a:ea typeface="Arial"/>
                <a:cs typeface="Arial"/>
                <a:sym typeface="Arial"/>
              </a:rPr>
              <a:t>1. To measure and monitor trends and changes in homelessness on local and national levels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latin typeface="Arial"/>
                <a:ea typeface="Arial"/>
                <a:cs typeface="Arial"/>
                <a:sym typeface="Arial"/>
              </a:rPr>
              <a:t>2. To help our community understand what resources we need and strategize the best ways to use them to end homelessness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latin typeface="Arial"/>
                <a:ea typeface="Arial"/>
                <a:cs typeface="Arial"/>
                <a:sym typeface="Arial"/>
              </a:rPr>
              <a:t>3. HUD mandates that all CoCs report PIT data, so data from every community across the U.S. is compiled and reported </a:t>
            </a:r>
            <a:r>
              <a:rPr lang="en-US" sz="1200"/>
              <a:t>to </a:t>
            </a:r>
            <a:r>
              <a:rPr b="0" i="0" lang="en-US" sz="1200" u="none" cap="none" strike="noStrike">
                <a:latin typeface="Arial"/>
                <a:ea typeface="Arial"/>
                <a:cs typeface="Arial"/>
                <a:sym typeface="Arial"/>
              </a:rPr>
              <a:t>Congress annually. </a:t>
            </a:r>
            <a:r>
              <a:rPr lang="en-US">
                <a:latin typeface="Helvetica Neue"/>
                <a:ea typeface="Helvetica Neue"/>
                <a:cs typeface="Helvetica Neue"/>
                <a:sym typeface="Helvetica Neue"/>
              </a:rPr>
              <a:t>The surveys we ask you to complete with folks are linked directly to the data we have to report, and to the information used for planning.</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22" name="Google Shape;12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There is a specific formal definition of homelessness set by HUD, and, for the purpose of the PIT count, it includes two types of homelessness: unsheltered and sheltered. Unsheltered people are individuals or families who are staying in a place not meant for human habitation, like a car, tent, or on the streets. Sheltered people are individuals or families residing in a place that is dedicated to serving people who would otherwise be unsheltered, like emergency shelters and transitional housing.</a:t>
            </a:r>
            <a:endParaRPr/>
          </a:p>
          <a:p>
            <a:pPr indent="-228600" lvl="0" marL="457200" rtl="0" algn="l">
              <a:lnSpc>
                <a:spcPct val="100000"/>
              </a:lnSpc>
              <a:spcBef>
                <a:spcPts val="0"/>
              </a:spcBef>
              <a:spcAft>
                <a:spcPts val="0"/>
              </a:spcAft>
              <a:buSzPts val="1400"/>
              <a:buNone/>
            </a:pPr>
            <a:r>
              <a:rPr b="1" lang="en-US" u="sng"/>
              <a:t>Your role, as volunteers, is focused on the unsheltered PIT Count.</a:t>
            </a:r>
            <a:endParaRPr/>
          </a:p>
        </p:txBody>
      </p:sp>
      <p:sp>
        <p:nvSpPr>
          <p:cNvPr id="139" name="Google Shape;1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Unsheltered data comes from interviews with unsheltered individuals and families, and a corresponding survey filled out by PIT count volunteers (You!).</a:t>
            </a:r>
            <a:endParaRPr/>
          </a:p>
          <a:p>
            <a:pPr indent="-228600" lvl="0" marL="457200" marR="0" rtl="0" algn="l">
              <a:lnSpc>
                <a:spcPct val="100000"/>
              </a:lnSpc>
              <a:spcBef>
                <a:spcPts val="0"/>
              </a:spcBef>
              <a:spcAft>
                <a:spcPts val="0"/>
              </a:spcAft>
              <a:buClr>
                <a:srgbClr val="000000"/>
              </a:buClr>
              <a:buSzPts val="1400"/>
              <a:buFont typeface="Arial"/>
              <a:buNone/>
            </a:pPr>
            <a:r>
              <a:rPr b="1" lang="en-US"/>
              <a:t>Sheltered data comes from HMIS– you do not have to interview people who are staying in an emergency shelter on the night of the PIT for the PIT count. They are counted in the sheltered count.</a:t>
            </a:r>
            <a:endParaRPr/>
          </a:p>
        </p:txBody>
      </p:sp>
      <p:sp>
        <p:nvSpPr>
          <p:cNvPr id="149" name="Google Shape;14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4708" lvl="0" marL="174708" rtl="0" algn="l">
              <a:lnSpc>
                <a:spcPct val="100000"/>
              </a:lnSpc>
              <a:spcBef>
                <a:spcPts val="0"/>
              </a:spcBef>
              <a:spcAft>
                <a:spcPts val="0"/>
              </a:spcAft>
              <a:buSzPts val="1400"/>
              <a:buFont typeface="Arimo"/>
              <a:buChar char="i"/>
            </a:pPr>
            <a:r>
              <a:rPr lang="en-US"/>
              <a:t>Go to locations where you know unsheltered people are staying in your community, or where you think they could or might be staying. People can be indoors and counted in the unsheltered PIT count if they are staying in a place overnight not meant for human habitation and without a bed– a grocery store, inside a McDonald’s, inside of a train station in a chair, etc.</a:t>
            </a:r>
            <a:endParaRPr/>
          </a:p>
        </p:txBody>
      </p:sp>
      <p:sp>
        <p:nvSpPr>
          <p:cNvPr id="157" name="Google Shape;157;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lang="en-US"/>
              <a:t>People who are doubling up or couch surfing are not counted in the PIT count. If a person tells you they are staying in a house or apartment, but they are facing eviction, for the purpose of the count they are not considered homeless. Unsheltered PIT count only includes people who are currently experiencing unsheltered homelessness.</a:t>
            </a:r>
            <a:endParaRPr/>
          </a:p>
        </p:txBody>
      </p:sp>
      <p:sp>
        <p:nvSpPr>
          <p:cNvPr id="167" name="Google Shape;16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4708" lvl="0" marL="174708" rtl="0" algn="l">
              <a:lnSpc>
                <a:spcPct val="100000"/>
              </a:lnSpc>
              <a:spcBef>
                <a:spcPts val="0"/>
              </a:spcBef>
              <a:spcAft>
                <a:spcPts val="0"/>
              </a:spcAft>
              <a:buSzPts val="1400"/>
              <a:buFont typeface="Arimo"/>
              <a:buChar char="i"/>
            </a:pPr>
            <a:r>
              <a:rPr lang="en-US"/>
              <a:t>Dedicating time to talking about volunteers’ safety is an important part of the PIT count training process. This slide offers some examples of general precautions to ensure </a:t>
            </a:r>
            <a:r>
              <a:rPr b="1" lang="en-US"/>
              <a:t>volunteer safety.</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75" name="Google Shape;17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4708" lvl="0" marL="174708" rtl="0" algn="l">
              <a:lnSpc>
                <a:spcPct val="100000"/>
              </a:lnSpc>
              <a:spcBef>
                <a:spcPts val="0"/>
              </a:spcBef>
              <a:spcAft>
                <a:spcPts val="0"/>
              </a:spcAft>
              <a:buSzPts val="1400"/>
              <a:buFont typeface="Arimo"/>
              <a:buChar char="("/>
            </a:pPr>
            <a:r>
              <a:rPr lang="en-US"/>
              <a:t>From January 28</a:t>
            </a:r>
            <a:r>
              <a:rPr baseline="30000" lang="en-US"/>
              <a:t>th</a:t>
            </a:r>
            <a:r>
              <a:rPr baseline="30000" lang="en-US"/>
              <a:t> </a:t>
            </a:r>
            <a:r>
              <a:rPr lang="en-US"/>
              <a:t>to February 4</a:t>
            </a:r>
            <a:r>
              <a:rPr baseline="30000" lang="en-US"/>
              <a:t>th</a:t>
            </a:r>
            <a:r>
              <a:rPr lang="en-US"/>
              <a:t>, if you encounter people at an emergency shelter or intake center, or somewhere else where you are providing services to people experiencing homelessness, you can ask where they were staying on January 28</a:t>
            </a:r>
            <a:r>
              <a:rPr baseline="30000" lang="en-US"/>
              <a:t>th</a:t>
            </a:r>
            <a:r>
              <a:rPr lang="en-US"/>
              <a:t>, 2026. </a:t>
            </a:r>
            <a:r>
              <a:rPr b="1" lang="en-US"/>
              <a:t>If you want to conduct interviews for the PIT count after the night of the count, you are going to ask people about where they were sleeping on the night of Wednesday, January 28</a:t>
            </a:r>
            <a:r>
              <a:rPr b="1" baseline="30000" lang="en-US"/>
              <a:t>th</a:t>
            </a:r>
            <a:endParaRPr b="1"/>
          </a:p>
        </p:txBody>
      </p:sp>
      <p:sp>
        <p:nvSpPr>
          <p:cNvPr id="184" name="Google Shape;18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8C8D94"/>
              </a:buClr>
              <a:buSzPts val="1200"/>
              <a:buFont typeface="Calibri"/>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5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47"/>
          <p:cNvSpPr/>
          <p:nvPr/>
        </p:nvSpPr>
        <p:spPr>
          <a:xfrm>
            <a:off x="8565212" y="61647"/>
            <a:ext cx="1061285" cy="387787"/>
          </a:xfrm>
          <a:prstGeom prst="triangle">
            <a:avLst>
              <a:gd fmla="val 32425"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7" name="Google Shape;27;p47"/>
          <p:cNvSpPr/>
          <p:nvPr/>
        </p:nvSpPr>
        <p:spPr>
          <a:xfrm flipH="1" rot="10800000">
            <a:off x="10" y="-127000"/>
            <a:ext cx="7396943" cy="1981193"/>
          </a:xfrm>
          <a:prstGeom prst="rect">
            <a:avLst/>
          </a:prstGeom>
          <a:solidFill>
            <a:srgbClr val="5FA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8" name="Google Shape;28;p47"/>
          <p:cNvSpPr/>
          <p:nvPr/>
        </p:nvSpPr>
        <p:spPr>
          <a:xfrm flipH="1" rot="10800000">
            <a:off x="7389473" y="-126993"/>
            <a:ext cx="1806660" cy="1981193"/>
          </a:xfrm>
          <a:prstGeom prst="rtTriangle">
            <a:avLst/>
          </a:prstGeom>
          <a:solidFill>
            <a:srgbClr val="5FA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29" name="Google Shape;29;p47"/>
          <p:cNvSpPr/>
          <p:nvPr/>
        </p:nvSpPr>
        <p:spPr>
          <a:xfrm flipH="1" rot="10800000">
            <a:off x="0" y="441646"/>
            <a:ext cx="8580530" cy="1151933"/>
          </a:xfrm>
          <a:prstGeom prst="rect">
            <a:avLst/>
          </a:prstGeom>
          <a:solidFill>
            <a:srgbClr val="082C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30" name="Google Shape;30;p47"/>
          <p:cNvSpPr/>
          <p:nvPr/>
        </p:nvSpPr>
        <p:spPr>
          <a:xfrm flipH="1" rot="10800000">
            <a:off x="8576147" y="441647"/>
            <a:ext cx="1050454" cy="1151933"/>
          </a:xfrm>
          <a:prstGeom prst="rtTriangle">
            <a:avLst/>
          </a:prstGeom>
          <a:solidFill>
            <a:srgbClr val="082C3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vo"/>
              <a:ea typeface="Arvo"/>
              <a:cs typeface="Arvo"/>
              <a:sym typeface="Arvo"/>
            </a:endParaRPr>
          </a:p>
        </p:txBody>
      </p:sp>
      <p:sp>
        <p:nvSpPr>
          <p:cNvPr id="31" name="Google Shape;3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ntent">
  <p:cSld name="Six Content">
    <p:spTree>
      <p:nvGrpSpPr>
        <p:cNvPr id="32" name="Shape 32"/>
        <p:cNvGrpSpPr/>
        <p:nvPr/>
      </p:nvGrpSpPr>
      <p:grpSpPr>
        <a:xfrm>
          <a:off x="0" y="0"/>
          <a:ext cx="0" cy="0"/>
          <a:chOff x="0" y="0"/>
          <a:chExt cx="0" cy="0"/>
        </a:xfrm>
      </p:grpSpPr>
      <p:sp>
        <p:nvSpPr>
          <p:cNvPr id="33" name="Google Shape;33;p48"/>
          <p:cNvSpPr/>
          <p:nvPr>
            <p:ph idx="2" type="pic"/>
          </p:nvPr>
        </p:nvSpPr>
        <p:spPr>
          <a:xfrm>
            <a:off x="0" y="0"/>
            <a:ext cx="12192000" cy="6858000"/>
          </a:xfrm>
          <a:prstGeom prst="rect">
            <a:avLst/>
          </a:prstGeom>
          <a:noFill/>
          <a:ln>
            <a:noFill/>
          </a:ln>
        </p:spPr>
      </p:sp>
      <p:sp>
        <p:nvSpPr>
          <p:cNvPr id="34" name="Google Shape;34;p48"/>
          <p:cNvSpPr txBox="1"/>
          <p:nvPr>
            <p:ph idx="1" type="body"/>
          </p:nvPr>
        </p:nvSpPr>
        <p:spPr>
          <a:xfrm>
            <a:off x="8530301" y="1690689"/>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8"/>
          <p:cNvSpPr txBox="1"/>
          <p:nvPr>
            <p:ph idx="3" type="body"/>
          </p:nvPr>
        </p:nvSpPr>
        <p:spPr>
          <a:xfrm>
            <a:off x="4888689" y="170282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p:txBody>
      </p:sp>
      <p:sp>
        <p:nvSpPr>
          <p:cNvPr id="37" name="Google Shape;37;p48"/>
          <p:cNvSpPr txBox="1"/>
          <p:nvPr>
            <p:ph idx="4" type="body"/>
          </p:nvPr>
        </p:nvSpPr>
        <p:spPr>
          <a:xfrm>
            <a:off x="1337076" y="170282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8"/>
          <p:cNvSpPr txBox="1"/>
          <p:nvPr>
            <p:ph idx="10" type="dt"/>
          </p:nvPr>
        </p:nvSpPr>
        <p:spPr>
          <a:xfrm>
            <a:off x="838200" y="617490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9" name="Google Shape;39;p48"/>
          <p:cNvSpPr txBox="1"/>
          <p:nvPr>
            <p:ph idx="11" type="ftr"/>
          </p:nvPr>
        </p:nvSpPr>
        <p:spPr>
          <a:xfrm>
            <a:off x="4038600" y="6174902"/>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0" name="Google Shape;40;p48"/>
          <p:cNvSpPr txBox="1"/>
          <p:nvPr>
            <p:ph idx="5" type="body"/>
          </p:nvPr>
        </p:nvSpPr>
        <p:spPr>
          <a:xfrm>
            <a:off x="8530301" y="384945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8"/>
          <p:cNvSpPr txBox="1"/>
          <p:nvPr>
            <p:ph idx="6" type="body"/>
          </p:nvPr>
        </p:nvSpPr>
        <p:spPr>
          <a:xfrm>
            <a:off x="4888689" y="384945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8"/>
          <p:cNvSpPr txBox="1"/>
          <p:nvPr>
            <p:ph idx="7" type="body"/>
          </p:nvPr>
        </p:nvSpPr>
        <p:spPr>
          <a:xfrm>
            <a:off x="1337076" y="3849456"/>
            <a:ext cx="3148965" cy="19224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3F3F3F"/>
              </a:buClr>
              <a:buSzPts val="16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600"/>
              <a:buNone/>
              <a:defRPr/>
            </a:lvl3pPr>
            <a:lvl4pPr indent="-228600" lvl="3" marL="1828800" algn="l">
              <a:lnSpc>
                <a:spcPct val="90000"/>
              </a:lnSpc>
              <a:spcBef>
                <a:spcPts val="500"/>
              </a:spcBef>
              <a:spcAft>
                <a:spcPts val="0"/>
              </a:spcAft>
              <a:buClr>
                <a:srgbClr val="3F3F3F"/>
              </a:buClr>
              <a:buSzPts val="1600"/>
              <a:buNone/>
              <a:defRPr/>
            </a:lvl4pPr>
            <a:lvl5pPr indent="-228600" lvl="4" marL="2286000" algn="l">
              <a:lnSpc>
                <a:spcPct val="90000"/>
              </a:lnSpc>
              <a:spcBef>
                <a:spcPts val="500"/>
              </a:spcBef>
              <a:spcAft>
                <a:spcPts val="0"/>
              </a:spcAft>
              <a:buClr>
                <a:srgbClr val="3F3F3F"/>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8"/>
          <p:cNvSpPr/>
          <p:nvPr>
            <p:ph idx="8" type="pic"/>
          </p:nvPr>
        </p:nvSpPr>
        <p:spPr>
          <a:xfrm>
            <a:off x="947634" y="1679576"/>
            <a:ext cx="376237" cy="376237"/>
          </a:xfrm>
          <a:prstGeom prst="rect">
            <a:avLst/>
          </a:prstGeom>
          <a:noFill/>
          <a:ln>
            <a:noFill/>
          </a:ln>
        </p:spPr>
      </p:sp>
      <p:sp>
        <p:nvSpPr>
          <p:cNvPr id="44" name="Google Shape;44;p48"/>
          <p:cNvSpPr/>
          <p:nvPr>
            <p:ph idx="9" type="pic"/>
          </p:nvPr>
        </p:nvSpPr>
        <p:spPr>
          <a:xfrm>
            <a:off x="4499246" y="1679576"/>
            <a:ext cx="376237" cy="376237"/>
          </a:xfrm>
          <a:prstGeom prst="rect">
            <a:avLst/>
          </a:prstGeom>
          <a:noFill/>
          <a:ln>
            <a:noFill/>
          </a:ln>
        </p:spPr>
      </p:sp>
      <p:sp>
        <p:nvSpPr>
          <p:cNvPr id="45" name="Google Shape;45;p48"/>
          <p:cNvSpPr/>
          <p:nvPr>
            <p:ph idx="13" type="pic"/>
          </p:nvPr>
        </p:nvSpPr>
        <p:spPr>
          <a:xfrm>
            <a:off x="8126282" y="1679576"/>
            <a:ext cx="376237" cy="376237"/>
          </a:xfrm>
          <a:prstGeom prst="rect">
            <a:avLst/>
          </a:prstGeom>
          <a:noFill/>
          <a:ln>
            <a:noFill/>
          </a:ln>
        </p:spPr>
      </p:sp>
      <p:sp>
        <p:nvSpPr>
          <p:cNvPr id="46" name="Google Shape;46;p48"/>
          <p:cNvSpPr/>
          <p:nvPr>
            <p:ph idx="14" type="pic"/>
          </p:nvPr>
        </p:nvSpPr>
        <p:spPr>
          <a:xfrm>
            <a:off x="947634" y="3792079"/>
            <a:ext cx="376237" cy="376237"/>
          </a:xfrm>
          <a:prstGeom prst="rect">
            <a:avLst/>
          </a:prstGeom>
          <a:noFill/>
          <a:ln>
            <a:noFill/>
          </a:ln>
        </p:spPr>
      </p:sp>
      <p:sp>
        <p:nvSpPr>
          <p:cNvPr id="47" name="Google Shape;47;p48"/>
          <p:cNvSpPr/>
          <p:nvPr>
            <p:ph idx="15" type="pic"/>
          </p:nvPr>
        </p:nvSpPr>
        <p:spPr>
          <a:xfrm>
            <a:off x="4499246" y="3792079"/>
            <a:ext cx="376237" cy="376237"/>
          </a:xfrm>
          <a:prstGeom prst="rect">
            <a:avLst/>
          </a:prstGeom>
          <a:noFill/>
          <a:ln>
            <a:noFill/>
          </a:ln>
        </p:spPr>
      </p:sp>
      <p:sp>
        <p:nvSpPr>
          <p:cNvPr id="48" name="Google Shape;48;p48"/>
          <p:cNvSpPr/>
          <p:nvPr>
            <p:ph idx="16" type="pic"/>
          </p:nvPr>
        </p:nvSpPr>
        <p:spPr>
          <a:xfrm>
            <a:off x="8126282" y="3792079"/>
            <a:ext cx="376237" cy="376237"/>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5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C8D94"/>
              </a:buClr>
              <a:buSzPts val="2400"/>
              <a:buNone/>
              <a:defRPr sz="2400">
                <a:solidFill>
                  <a:srgbClr val="8C8D94"/>
                </a:solidFill>
              </a:defRPr>
            </a:lvl1pPr>
            <a:lvl2pPr indent="-228600" lvl="1" marL="914400" algn="l">
              <a:lnSpc>
                <a:spcPct val="90000"/>
              </a:lnSpc>
              <a:spcBef>
                <a:spcPts val="500"/>
              </a:spcBef>
              <a:spcAft>
                <a:spcPts val="0"/>
              </a:spcAft>
              <a:buClr>
                <a:srgbClr val="8C8D94"/>
              </a:buClr>
              <a:buSzPts val="2000"/>
              <a:buNone/>
              <a:defRPr sz="2000">
                <a:solidFill>
                  <a:srgbClr val="8C8D94"/>
                </a:solidFill>
              </a:defRPr>
            </a:lvl2pPr>
            <a:lvl3pPr indent="-228600" lvl="2" marL="1371600" algn="l">
              <a:lnSpc>
                <a:spcPct val="90000"/>
              </a:lnSpc>
              <a:spcBef>
                <a:spcPts val="500"/>
              </a:spcBef>
              <a:spcAft>
                <a:spcPts val="0"/>
              </a:spcAft>
              <a:buClr>
                <a:srgbClr val="8C8D94"/>
              </a:buClr>
              <a:buSzPts val="1800"/>
              <a:buNone/>
              <a:defRPr sz="1800">
                <a:solidFill>
                  <a:srgbClr val="8C8D94"/>
                </a:solidFill>
              </a:defRPr>
            </a:lvl3pPr>
            <a:lvl4pPr indent="-228600" lvl="3" marL="1828800" algn="l">
              <a:lnSpc>
                <a:spcPct val="90000"/>
              </a:lnSpc>
              <a:spcBef>
                <a:spcPts val="500"/>
              </a:spcBef>
              <a:spcAft>
                <a:spcPts val="0"/>
              </a:spcAft>
              <a:buClr>
                <a:srgbClr val="8C8D94"/>
              </a:buClr>
              <a:buSzPts val="1600"/>
              <a:buNone/>
              <a:defRPr sz="1600">
                <a:solidFill>
                  <a:srgbClr val="8C8D94"/>
                </a:solidFill>
              </a:defRPr>
            </a:lvl4pPr>
            <a:lvl5pPr indent="-228600" lvl="4" marL="2286000" algn="l">
              <a:lnSpc>
                <a:spcPct val="90000"/>
              </a:lnSpc>
              <a:spcBef>
                <a:spcPts val="500"/>
              </a:spcBef>
              <a:spcAft>
                <a:spcPts val="0"/>
              </a:spcAft>
              <a:buClr>
                <a:srgbClr val="8C8D94"/>
              </a:buClr>
              <a:buSzPts val="1600"/>
              <a:buNone/>
              <a:defRPr sz="1600">
                <a:solidFill>
                  <a:srgbClr val="8C8D94"/>
                </a:solidFill>
              </a:defRPr>
            </a:lvl5pPr>
            <a:lvl6pPr indent="-228600" lvl="5" marL="2743200" algn="l">
              <a:lnSpc>
                <a:spcPct val="90000"/>
              </a:lnSpc>
              <a:spcBef>
                <a:spcPts val="500"/>
              </a:spcBef>
              <a:spcAft>
                <a:spcPts val="0"/>
              </a:spcAft>
              <a:buClr>
                <a:srgbClr val="8C8D94"/>
              </a:buClr>
              <a:buSzPts val="1600"/>
              <a:buNone/>
              <a:defRPr sz="1600">
                <a:solidFill>
                  <a:srgbClr val="8C8D94"/>
                </a:solidFill>
              </a:defRPr>
            </a:lvl6pPr>
            <a:lvl7pPr indent="-228600" lvl="6" marL="3200400" algn="l">
              <a:lnSpc>
                <a:spcPct val="90000"/>
              </a:lnSpc>
              <a:spcBef>
                <a:spcPts val="500"/>
              </a:spcBef>
              <a:spcAft>
                <a:spcPts val="0"/>
              </a:spcAft>
              <a:buClr>
                <a:srgbClr val="8C8D94"/>
              </a:buClr>
              <a:buSzPts val="1600"/>
              <a:buNone/>
              <a:defRPr sz="1600">
                <a:solidFill>
                  <a:srgbClr val="8C8D94"/>
                </a:solidFill>
              </a:defRPr>
            </a:lvl7pPr>
            <a:lvl8pPr indent="-228600" lvl="7" marL="3657600" algn="l">
              <a:lnSpc>
                <a:spcPct val="90000"/>
              </a:lnSpc>
              <a:spcBef>
                <a:spcPts val="500"/>
              </a:spcBef>
              <a:spcAft>
                <a:spcPts val="0"/>
              </a:spcAft>
              <a:buClr>
                <a:srgbClr val="8C8D94"/>
              </a:buClr>
              <a:buSzPts val="1600"/>
              <a:buNone/>
              <a:defRPr sz="1600">
                <a:solidFill>
                  <a:srgbClr val="8C8D94"/>
                </a:solidFill>
              </a:defRPr>
            </a:lvl8pPr>
            <a:lvl9pPr indent="-228600" lvl="8" marL="4114800" algn="l">
              <a:lnSpc>
                <a:spcPct val="90000"/>
              </a:lnSpc>
              <a:spcBef>
                <a:spcPts val="500"/>
              </a:spcBef>
              <a:spcAft>
                <a:spcPts val="0"/>
              </a:spcAft>
              <a:buClr>
                <a:srgbClr val="8C8D94"/>
              </a:buClr>
              <a:buSzPts val="1600"/>
              <a:buNone/>
              <a:defRPr sz="1600">
                <a:solidFill>
                  <a:srgbClr val="8C8D94"/>
                </a:solidFill>
              </a:defRPr>
            </a:lvl9pPr>
          </a:lstStyle>
          <a:p/>
        </p:txBody>
      </p:sp>
      <p:sp>
        <p:nvSpPr>
          <p:cNvPr id="52" name="Google Shape;5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5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5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5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5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 name="Google Shape;74;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4"/>
          <p:cNvSpPr/>
          <p:nvPr>
            <p:ph idx="2" type="pic"/>
          </p:nvPr>
        </p:nvSpPr>
        <p:spPr>
          <a:xfrm>
            <a:off x="5183188" y="987425"/>
            <a:ext cx="6172200" cy="4873625"/>
          </a:xfrm>
          <a:prstGeom prst="rect">
            <a:avLst/>
          </a:prstGeom>
          <a:noFill/>
          <a:ln>
            <a:noFill/>
          </a:ln>
        </p:spPr>
      </p:sp>
      <p:sp>
        <p:nvSpPr>
          <p:cNvPr id="81" name="Google Shape;81;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 name="Shape 85"/>
        <p:cNvGrpSpPr/>
        <p:nvPr/>
      </p:nvGrpSpPr>
      <p:grpSpPr>
        <a:xfrm>
          <a:off x="0" y="0"/>
          <a:ext cx="0" cy="0"/>
          <a:chOff x="0" y="0"/>
          <a:chExt cx="0" cy="0"/>
        </a:xfrm>
      </p:grpSpPr>
      <p:sp>
        <p:nvSpPr>
          <p:cNvPr id="86" name="Google Shape;86;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Avenir"/>
              <a:buNone/>
              <a:defRPr b="1" i="0" sz="4400" u="none" cap="none" strike="noStrike">
                <a:solidFill>
                  <a:schemeClr val="dk2"/>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1" name="Google Shape;11;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C8D9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C8D9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C8D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mdboscoc.org/_files/ugd/880085_e6dc3880601545ea91b71752d0fd1caa.pdf" TargetMode="Externa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mdboscoc.org/_files/ugd/880085_2791b1a72c454b4f91ed11b198dbc063.pdf"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hT7Wxctnes8" TargetMode="External"/><Relationship Id="rId4" Type="http://schemas.openxmlformats.org/officeDocument/2006/relationships/hyperlink" Target="https://youtu.be/qXGgUhdRLek" TargetMode="External"/><Relationship Id="rId5" Type="http://schemas.openxmlformats.org/officeDocument/2006/relationships/hyperlink" Target="https://www.mdboscoc.org/_files/ugd/880085_47e1e4c12400455d8de7ecee25a7d053.pdf" TargetMode="External"/><Relationship Id="rId6" Type="http://schemas.openxmlformats.org/officeDocument/2006/relationships/hyperlink" Target="https://www.mdboscoc.org/_files/ugd/880085_323bb54f93db4cb99872c0ab6c0828b1.pdf" TargetMode="External"/><Relationship Id="rId7"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person, building, ware, person&#10;&#10;Description automatically generated" id="107" name="Google Shape;107;p1"/>
          <p:cNvPicPr preferRelativeResize="0"/>
          <p:nvPr/>
        </p:nvPicPr>
        <p:blipFill rotWithShape="1">
          <a:blip r:embed="rId3">
            <a:alphaModFix/>
          </a:blip>
          <a:srcRect b="17155" l="0" r="0" t="5969"/>
          <a:stretch/>
        </p:blipFill>
        <p:spPr>
          <a:xfrm>
            <a:off x="0" y="0"/>
            <a:ext cx="12192000" cy="6858000"/>
          </a:xfrm>
          <a:prstGeom prst="rect">
            <a:avLst/>
          </a:prstGeom>
          <a:noFill/>
          <a:ln>
            <a:noFill/>
          </a:ln>
        </p:spPr>
      </p:pic>
      <p:sp>
        <p:nvSpPr>
          <p:cNvPr id="108" name="Google Shape;108;p1"/>
          <p:cNvSpPr txBox="1"/>
          <p:nvPr/>
        </p:nvSpPr>
        <p:spPr>
          <a:xfrm>
            <a:off x="7879747" y="3429000"/>
            <a:ext cx="4383464" cy="1150458"/>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Gill Sans"/>
              <a:buNone/>
            </a:pPr>
            <a:r>
              <a:t/>
            </a:r>
            <a:endParaRPr b="1" i="0" sz="3200" u="none" cap="none" strike="noStrike">
              <a:solidFill>
                <a:schemeClr val="accent2"/>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600"/>
              <a:buFont typeface="Gill Sans"/>
              <a:buNone/>
            </a:pPr>
            <a:r>
              <a:rPr b="1" i="0" lang="en-US" sz="3200" u="none" cap="none" strike="noStrike">
                <a:solidFill>
                  <a:schemeClr val="accent2"/>
                </a:solidFill>
                <a:latin typeface="Calibri"/>
                <a:ea typeface="Calibri"/>
                <a:cs typeface="Calibri"/>
                <a:sym typeface="Calibri"/>
              </a:rPr>
              <a:t>POINT IN TIME UNSHELTERED COUNT BASICS</a:t>
            </a:r>
            <a:endParaRPr b="1" i="0" sz="1000" u="none" cap="none" strike="noStrike">
              <a:solidFill>
                <a:schemeClr val="accent2"/>
              </a:solidFill>
              <a:latin typeface="Calibri"/>
              <a:ea typeface="Calibri"/>
              <a:cs typeface="Calibri"/>
              <a:sym typeface="Calibri"/>
            </a:endParaRPr>
          </a:p>
        </p:txBody>
      </p:sp>
      <p:pic>
        <p:nvPicPr>
          <p:cNvPr descr="A close up of a logo&#10;&#10;Description automatically generated" id="109" name="Google Shape;109;p1"/>
          <p:cNvPicPr preferRelativeResize="0"/>
          <p:nvPr/>
        </p:nvPicPr>
        <p:blipFill rotWithShape="1">
          <a:blip r:embed="rId4">
            <a:alphaModFix/>
          </a:blip>
          <a:srcRect b="35384" l="0" r="0" t="32961"/>
          <a:stretch/>
        </p:blipFill>
        <p:spPr>
          <a:xfrm>
            <a:off x="8002643" y="5461000"/>
            <a:ext cx="4066460" cy="1287175"/>
          </a:xfrm>
          <a:prstGeom prst="rect">
            <a:avLst/>
          </a:prstGeom>
          <a:noFill/>
          <a:ln>
            <a:noFill/>
          </a:ln>
        </p:spPr>
      </p:pic>
      <p:sp>
        <p:nvSpPr>
          <p:cNvPr id="110" name="Google Shape;110;p1"/>
          <p:cNvSpPr/>
          <p:nvPr/>
        </p:nvSpPr>
        <p:spPr>
          <a:xfrm>
            <a:off x="0" y="0"/>
            <a:ext cx="7879747" cy="6858000"/>
          </a:xfrm>
          <a:prstGeom prst="rect">
            <a:avLst/>
          </a:prstGeom>
          <a:solidFill>
            <a:srgbClr val="30324B">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3"/>
          <p:cNvSpPr txBox="1"/>
          <p:nvPr>
            <p:ph type="title"/>
          </p:nvPr>
        </p:nvSpPr>
        <p:spPr>
          <a:xfrm>
            <a:off x="678179" y="36634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Unsheltered Count: Who to Interview </a:t>
            </a:r>
            <a:endParaRPr/>
          </a:p>
        </p:txBody>
      </p:sp>
      <p:sp>
        <p:nvSpPr>
          <p:cNvPr id="195" name="Google Shape;195;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US"/>
              <a:t>Pitfall:</a:t>
            </a:r>
            <a:r>
              <a:rPr lang="en-US"/>
              <a:t> Making assumptions about who to interview using stereotypes of what homelessness looks like.</a:t>
            </a:r>
            <a:endParaRPr/>
          </a:p>
          <a:p>
            <a:pPr indent="-342900" lvl="0" marL="457200" rtl="0" algn="l">
              <a:lnSpc>
                <a:spcPct val="90000"/>
              </a:lnSpc>
              <a:spcBef>
                <a:spcPts val="1000"/>
              </a:spcBef>
              <a:spcAft>
                <a:spcPts val="0"/>
              </a:spcAft>
              <a:buClr>
                <a:schemeClr val="dk1"/>
              </a:buClr>
              <a:buSzPts val="1800"/>
              <a:buChar char="•"/>
            </a:pPr>
            <a:r>
              <a:rPr b="1" lang="en-US"/>
              <a:t>Best practice: </a:t>
            </a:r>
            <a:r>
              <a:rPr lang="en-US"/>
              <a:t>Approach everyone you see. You can use a soft, non-confrontational introduction that’s easy to reverse course if the person is not experiencing homelessness.</a:t>
            </a:r>
            <a:endParaRPr/>
          </a:p>
          <a:p>
            <a:pPr indent="-228600" lvl="0" marL="457200" rtl="0" algn="l">
              <a:lnSpc>
                <a:spcPct val="90000"/>
              </a:lnSpc>
              <a:spcBef>
                <a:spcPts val="1000"/>
              </a:spcBef>
              <a:spcAft>
                <a:spcPts val="0"/>
              </a:spcAft>
              <a:buClr>
                <a:schemeClr val="dk1"/>
              </a:buClr>
              <a:buSzPts val="1800"/>
              <a:buNone/>
            </a:pPr>
            <a:r>
              <a:t/>
            </a:r>
            <a:endParaRPr/>
          </a:p>
        </p:txBody>
      </p:sp>
      <p:grpSp>
        <p:nvGrpSpPr>
          <p:cNvPr id="196" name="Google Shape;196;p13"/>
          <p:cNvGrpSpPr/>
          <p:nvPr/>
        </p:nvGrpSpPr>
        <p:grpSpPr>
          <a:xfrm>
            <a:off x="2192717" y="4339244"/>
            <a:ext cx="7700546" cy="1600328"/>
            <a:chOff x="2069427" y="3550"/>
            <a:chExt cx="7700546" cy="1600328"/>
          </a:xfrm>
        </p:grpSpPr>
        <p:sp>
          <p:nvSpPr>
            <p:cNvPr id="197" name="Google Shape;197;p13"/>
            <p:cNvSpPr/>
            <p:nvPr/>
          </p:nvSpPr>
          <p:spPr>
            <a:xfrm>
              <a:off x="2298735" y="205533"/>
              <a:ext cx="7471238" cy="1398345"/>
            </a:xfrm>
            <a:prstGeom prst="rect">
              <a:avLst/>
            </a:prstGeom>
            <a:solidFill>
              <a:schemeClr val="accent6">
                <a:alpha val="40000"/>
              </a:scheme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3"/>
            <p:cNvSpPr txBox="1"/>
            <p:nvPr/>
          </p:nvSpPr>
          <p:spPr>
            <a:xfrm>
              <a:off x="2298735" y="205533"/>
              <a:ext cx="7471238" cy="1398345"/>
            </a:xfrm>
            <a:prstGeom prst="rect">
              <a:avLst/>
            </a:prstGeom>
            <a:noFill/>
            <a:ln>
              <a:noFill/>
            </a:ln>
          </p:spPr>
          <p:txBody>
            <a:bodyPr anchorCtr="0" anchor="ctr" bIns="72375" lIns="94712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Hi, my name is [name]. We’re out here trying to talk to folks who might not have a safe place to sleep tonight. Do you have a safe place to sleep tonight? Do you know where I might find some people around here who don’t?</a:t>
              </a:r>
              <a:endParaRPr b="0" i="0" sz="1400" u="none" cap="none" strike="noStrike">
                <a:solidFill>
                  <a:srgbClr val="000000"/>
                </a:solidFill>
                <a:latin typeface="Arial"/>
                <a:ea typeface="Arial"/>
                <a:cs typeface="Arial"/>
                <a:sym typeface="Arial"/>
              </a:endParaRPr>
            </a:p>
          </p:txBody>
        </p:sp>
        <p:sp>
          <p:nvSpPr>
            <p:cNvPr id="199" name="Google Shape;199;p13"/>
            <p:cNvSpPr/>
            <p:nvPr/>
          </p:nvSpPr>
          <p:spPr>
            <a:xfrm>
              <a:off x="2069427" y="3550"/>
              <a:ext cx="978842" cy="1468263"/>
            </a:xfrm>
            <a:prstGeom prst="rect">
              <a:avLst/>
            </a:prstGeom>
            <a:blipFill rotWithShape="1">
              <a:blip r:embed="rId3">
                <a:alphaModFix/>
              </a:blip>
              <a:stretch>
                <a:fillRect b="0" l="-2997" r="-2996" t="0"/>
              </a:stretch>
            </a:blip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200" name="Google Shape;200;p13"/>
          <p:cNvPicPr preferRelativeResize="0"/>
          <p:nvPr/>
        </p:nvPicPr>
        <p:blipFill rotWithShape="1">
          <a:blip r:embed="rId4">
            <a:alphaModFix/>
          </a:blip>
          <a:srcRect b="0" l="0" r="0" t="0"/>
          <a:stretch/>
        </p:blipFill>
        <p:spPr>
          <a:xfrm>
            <a:off x="0" y="5410200"/>
            <a:ext cx="1431471" cy="14314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Unsheltered Survey Form Basics</a:t>
            </a:r>
            <a:endParaRPr/>
          </a:p>
        </p:txBody>
      </p:sp>
      <p:grpSp>
        <p:nvGrpSpPr>
          <p:cNvPr id="207" name="Google Shape;207;p7"/>
          <p:cNvGrpSpPr/>
          <p:nvPr/>
        </p:nvGrpSpPr>
        <p:grpSpPr>
          <a:xfrm>
            <a:off x="1226084" y="2262656"/>
            <a:ext cx="9480323" cy="3614012"/>
            <a:chOff x="3502" y="2342"/>
            <a:chExt cx="9480323" cy="3614012"/>
          </a:xfrm>
        </p:grpSpPr>
        <p:sp>
          <p:nvSpPr>
            <p:cNvPr id="208" name="Google Shape;208;p7"/>
            <p:cNvSpPr/>
            <p:nvPr/>
          </p:nvSpPr>
          <p:spPr>
            <a:xfrm>
              <a:off x="3502" y="2342"/>
              <a:ext cx="9480323" cy="1097271"/>
            </a:xfrm>
            <a:prstGeom prst="roundRect">
              <a:avLst>
                <a:gd fmla="val 10000" name="adj"/>
              </a:avLst>
            </a:prstGeom>
            <a:solidFill>
              <a:srgbClr val="7DB7B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
            <p:cNvSpPr txBox="1"/>
            <p:nvPr/>
          </p:nvSpPr>
          <p:spPr>
            <a:xfrm>
              <a:off x="35640" y="34480"/>
              <a:ext cx="9416047" cy="1032995"/>
            </a:xfrm>
            <a:prstGeom prst="rect">
              <a:avLst/>
            </a:prstGeom>
            <a:noFill/>
            <a:ln>
              <a:noFill/>
            </a:ln>
          </p:spPr>
          <p:txBody>
            <a:bodyPr anchorCtr="0" anchor="ctr" bIns="186675" lIns="186675" spcFirstLastPara="1" rIns="186675" wrap="square" tIns="186675">
              <a:noAutofit/>
            </a:bodyPr>
            <a:lstStyle/>
            <a:p>
              <a:pPr indent="0" lvl="0" marL="0" marR="0" rtl="0" algn="ctr">
                <a:lnSpc>
                  <a:spcPct val="90000"/>
                </a:lnSpc>
                <a:spcBef>
                  <a:spcPts val="0"/>
                </a:spcBef>
                <a:spcAft>
                  <a:spcPts val="0"/>
                </a:spcAft>
                <a:buClr>
                  <a:srgbClr val="000000"/>
                </a:buClr>
                <a:buSzPts val="4900"/>
                <a:buFont typeface="Arial"/>
                <a:buNone/>
              </a:pPr>
              <a:r>
                <a:rPr b="1" i="0" lang="en-US" sz="4900" u="none" cap="none" strike="noStrike">
                  <a:solidFill>
                    <a:schemeClr val="lt1"/>
                  </a:solidFill>
                  <a:latin typeface="Arial"/>
                  <a:ea typeface="Arial"/>
                  <a:cs typeface="Arial"/>
                  <a:sym typeface="Arial"/>
                </a:rPr>
                <a:t>2 Survey Methods</a:t>
              </a:r>
              <a:endParaRPr b="0" i="0" sz="1400" u="none" cap="none" strike="noStrike">
                <a:solidFill>
                  <a:srgbClr val="000000"/>
                </a:solidFill>
                <a:latin typeface="Arial"/>
                <a:ea typeface="Arial"/>
                <a:cs typeface="Arial"/>
                <a:sym typeface="Arial"/>
              </a:endParaRPr>
            </a:p>
          </p:txBody>
        </p:sp>
        <p:sp>
          <p:nvSpPr>
            <p:cNvPr id="210" name="Google Shape;210;p7"/>
            <p:cNvSpPr/>
            <p:nvPr/>
          </p:nvSpPr>
          <p:spPr>
            <a:xfrm>
              <a:off x="3502" y="1260713"/>
              <a:ext cx="4549099" cy="1097271"/>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
            <p:cNvSpPr txBox="1"/>
            <p:nvPr/>
          </p:nvSpPr>
          <p:spPr>
            <a:xfrm>
              <a:off x="35640" y="1292851"/>
              <a:ext cx="4484823" cy="1032995"/>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Interview</a:t>
              </a:r>
              <a:endParaRPr b="0" i="0" sz="1400" u="none" cap="none" strike="noStrike">
                <a:solidFill>
                  <a:srgbClr val="000000"/>
                </a:solidFill>
                <a:latin typeface="Arial"/>
                <a:ea typeface="Arial"/>
                <a:cs typeface="Arial"/>
                <a:sym typeface="Arial"/>
              </a:endParaRPr>
            </a:p>
          </p:txBody>
        </p:sp>
        <p:sp>
          <p:nvSpPr>
            <p:cNvPr id="212" name="Google Shape;212;p7"/>
            <p:cNvSpPr/>
            <p:nvPr/>
          </p:nvSpPr>
          <p:spPr>
            <a:xfrm>
              <a:off x="3502" y="2519083"/>
              <a:ext cx="4549099" cy="1097271"/>
            </a:xfrm>
            <a:prstGeom prst="roundRect">
              <a:avLst>
                <a:gd fmla="val 10000" name="adj"/>
              </a:avLst>
            </a:prstGeom>
            <a:solidFill>
              <a:srgbClr val="AD8BA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
            <p:cNvSpPr txBox="1"/>
            <p:nvPr/>
          </p:nvSpPr>
          <p:spPr>
            <a:xfrm>
              <a:off x="35640" y="2551221"/>
              <a:ext cx="4484823" cy="1032995"/>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chemeClr val="lt1"/>
                  </a:solidFill>
                  <a:latin typeface="Arial"/>
                  <a:ea typeface="Arial"/>
                  <a:cs typeface="Arial"/>
                  <a:sym typeface="Arial"/>
                </a:rPr>
                <a:t>For all people or households who </a:t>
              </a:r>
              <a:r>
                <a:rPr b="1" i="0" lang="en-US" sz="2100" u="none" cap="none" strike="noStrike">
                  <a:solidFill>
                    <a:schemeClr val="lt1"/>
                  </a:solidFill>
                  <a:latin typeface="Arial"/>
                  <a:ea typeface="Arial"/>
                  <a:cs typeface="Arial"/>
                  <a:sym typeface="Arial"/>
                </a:rPr>
                <a:t>are willing and able to answer your survey questions</a:t>
              </a:r>
              <a:r>
                <a:rPr b="0" i="0" lang="en-US" sz="21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4" name="Google Shape;214;p7"/>
            <p:cNvSpPr/>
            <p:nvPr/>
          </p:nvSpPr>
          <p:spPr>
            <a:xfrm>
              <a:off x="4934726" y="1260713"/>
              <a:ext cx="4549099" cy="1097271"/>
            </a:xfrm>
            <a:prstGeom prst="roundRect">
              <a:avLst>
                <a:gd fmla="val 10000"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
            <p:cNvSpPr txBox="1"/>
            <p:nvPr/>
          </p:nvSpPr>
          <p:spPr>
            <a:xfrm>
              <a:off x="4966864" y="1292851"/>
              <a:ext cx="4484823" cy="1032995"/>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Observation</a:t>
              </a:r>
              <a:endParaRPr b="0" i="0" sz="1400" u="none" cap="none" strike="noStrike">
                <a:solidFill>
                  <a:srgbClr val="000000"/>
                </a:solidFill>
                <a:latin typeface="Arial"/>
                <a:ea typeface="Arial"/>
                <a:cs typeface="Arial"/>
                <a:sym typeface="Arial"/>
              </a:endParaRPr>
            </a:p>
          </p:txBody>
        </p:sp>
        <p:sp>
          <p:nvSpPr>
            <p:cNvPr id="216" name="Google Shape;216;p7"/>
            <p:cNvSpPr/>
            <p:nvPr/>
          </p:nvSpPr>
          <p:spPr>
            <a:xfrm>
              <a:off x="4934726" y="2519083"/>
              <a:ext cx="4549099" cy="1097271"/>
            </a:xfrm>
            <a:prstGeom prst="roundRect">
              <a:avLst>
                <a:gd fmla="val 10000" name="adj"/>
              </a:avLst>
            </a:prstGeom>
            <a:solidFill>
              <a:srgbClr val="9DC9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
            <p:cNvSpPr txBox="1"/>
            <p:nvPr/>
          </p:nvSpPr>
          <p:spPr>
            <a:xfrm>
              <a:off x="4966864" y="2551221"/>
              <a:ext cx="4484823" cy="1032995"/>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chemeClr val="lt1"/>
                  </a:solidFill>
                  <a:latin typeface="Arial"/>
                  <a:ea typeface="Arial"/>
                  <a:cs typeface="Arial"/>
                  <a:sym typeface="Arial"/>
                </a:rPr>
                <a:t>For any people or households who are </a:t>
              </a:r>
              <a:r>
                <a:rPr b="1" i="0" lang="en-US" sz="2100" u="none" cap="none" strike="noStrike">
                  <a:solidFill>
                    <a:schemeClr val="lt1"/>
                  </a:solidFill>
                  <a:latin typeface="Arial"/>
                  <a:ea typeface="Arial"/>
                  <a:cs typeface="Arial"/>
                  <a:sym typeface="Arial"/>
                </a:rPr>
                <a:t>unwilling or unable to answer your survey questions.</a:t>
              </a:r>
              <a:endParaRPr b="0" i="0" sz="2100" u="none" cap="none" strike="noStrike">
                <a:solidFill>
                  <a:schemeClr val="lt1"/>
                </a:solidFill>
                <a:latin typeface="Arial"/>
                <a:ea typeface="Arial"/>
                <a:cs typeface="Arial"/>
                <a:sym typeface="Arial"/>
              </a:endParaRPr>
            </a:p>
          </p:txBody>
        </p:sp>
      </p:grpSp>
      <p:pic>
        <p:nvPicPr>
          <p:cNvPr descr="Logo&#10;&#10;Description automatically generated" id="218" name="Google Shape;218;p7"/>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txBox="1"/>
          <p:nvPr>
            <p:ph type="title"/>
          </p:nvPr>
        </p:nvSpPr>
        <p:spPr>
          <a:xfrm>
            <a:off x="678179" y="35485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PIT Count Survey</a:t>
            </a:r>
            <a:endParaRPr/>
          </a:p>
        </p:txBody>
      </p:sp>
      <p:sp>
        <p:nvSpPr>
          <p:cNvPr id="225" name="Google Shape;225;p29"/>
          <p:cNvSpPr txBox="1"/>
          <p:nvPr>
            <p:ph idx="1" type="body"/>
          </p:nvPr>
        </p:nvSpPr>
        <p:spPr>
          <a:xfrm>
            <a:off x="838200" y="1949804"/>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3200"/>
              <a:t>Only complete one survey per household</a:t>
            </a:r>
            <a:endParaRPr/>
          </a:p>
          <a:p>
            <a:pPr indent="-342900" lvl="0" marL="457200" rtl="0" algn="l">
              <a:lnSpc>
                <a:spcPct val="90000"/>
              </a:lnSpc>
              <a:spcBef>
                <a:spcPts val="1000"/>
              </a:spcBef>
              <a:spcAft>
                <a:spcPts val="0"/>
              </a:spcAft>
              <a:buClr>
                <a:schemeClr val="dk1"/>
              </a:buClr>
              <a:buSzPts val="1800"/>
              <a:buChar char="•"/>
            </a:pPr>
            <a:r>
              <a:rPr lang="en-US" sz="3200"/>
              <a:t>A Household is considered more than one person staying together in the same location</a:t>
            </a:r>
            <a:endParaRPr sz="3200"/>
          </a:p>
          <a:p>
            <a:pPr indent="-342900" lvl="1" marL="914400" rtl="0" algn="l">
              <a:lnSpc>
                <a:spcPct val="90000"/>
              </a:lnSpc>
              <a:spcBef>
                <a:spcPts val="500"/>
              </a:spcBef>
              <a:spcAft>
                <a:spcPts val="0"/>
              </a:spcAft>
              <a:buSzPts val="1800"/>
              <a:buChar char="•"/>
            </a:pPr>
            <a:r>
              <a:rPr lang="en-US" sz="2800"/>
              <a:t>May have children with them</a:t>
            </a:r>
            <a:endParaRPr sz="2800"/>
          </a:p>
          <a:p>
            <a:pPr indent="-342900" lvl="1" marL="914400" rtl="0" algn="l">
              <a:lnSpc>
                <a:spcPct val="90000"/>
              </a:lnSpc>
              <a:spcBef>
                <a:spcPts val="500"/>
              </a:spcBef>
              <a:spcAft>
                <a:spcPts val="0"/>
              </a:spcAft>
              <a:buSzPts val="1800"/>
              <a:buChar char="•"/>
            </a:pPr>
            <a:r>
              <a:rPr lang="en-US" sz="2800"/>
              <a:t>May be an adult couple</a:t>
            </a:r>
            <a:endParaRPr sz="2800"/>
          </a:p>
          <a:p>
            <a:pPr indent="-342900" lvl="1" marL="914400" rtl="0" algn="l">
              <a:lnSpc>
                <a:spcPct val="90000"/>
              </a:lnSpc>
              <a:spcBef>
                <a:spcPts val="500"/>
              </a:spcBef>
              <a:spcAft>
                <a:spcPts val="0"/>
              </a:spcAft>
              <a:buSzPts val="1800"/>
              <a:buChar char="•"/>
            </a:pPr>
            <a:r>
              <a:rPr lang="en-US" sz="2800"/>
              <a:t>May be unaccompanied children under 18 years</a:t>
            </a:r>
            <a:endParaRPr/>
          </a:p>
        </p:txBody>
      </p:sp>
      <p:pic>
        <p:nvPicPr>
          <p:cNvPr descr="Logo&#10;&#10;Description automatically generated" id="226" name="Google Shape;226;p29"/>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6"/>
          <p:cNvSpPr txBox="1"/>
          <p:nvPr>
            <p:ph type="title"/>
          </p:nvPr>
        </p:nvSpPr>
        <p:spPr>
          <a:xfrm>
            <a:off x="694446"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Surveying Quick Tips</a:t>
            </a:r>
            <a:endParaRPr/>
          </a:p>
        </p:txBody>
      </p:sp>
      <p:sp>
        <p:nvSpPr>
          <p:cNvPr id="233" name="Google Shape;233;p16"/>
          <p:cNvSpPr txBox="1"/>
          <p:nvPr>
            <p:ph idx="1" type="body"/>
          </p:nvPr>
        </p:nvSpPr>
        <p:spPr>
          <a:xfrm>
            <a:off x="838200" y="2112384"/>
            <a:ext cx="10515600" cy="4729287"/>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3200"/>
              <a:t>Everyone has the right to refuse to answer any or all questions. Stop, and use the observation method instead.</a:t>
            </a:r>
            <a:endParaRPr/>
          </a:p>
          <a:p>
            <a:pPr indent="-342900" lvl="0" marL="457200" rtl="0" algn="l">
              <a:lnSpc>
                <a:spcPct val="90000"/>
              </a:lnSpc>
              <a:spcBef>
                <a:spcPts val="1000"/>
              </a:spcBef>
              <a:spcAft>
                <a:spcPts val="0"/>
              </a:spcAft>
              <a:buClr>
                <a:schemeClr val="dk1"/>
              </a:buClr>
              <a:buSzPts val="1800"/>
              <a:buChar char="•"/>
            </a:pPr>
            <a:r>
              <a:rPr lang="en-US" sz="3200"/>
              <a:t>Ask all the questions as they appear in the survey</a:t>
            </a:r>
            <a:endParaRPr/>
          </a:p>
          <a:p>
            <a:pPr indent="-342900" lvl="0" marL="457200" rtl="0" algn="l">
              <a:lnSpc>
                <a:spcPct val="90000"/>
              </a:lnSpc>
              <a:spcBef>
                <a:spcPts val="1000"/>
              </a:spcBef>
              <a:spcAft>
                <a:spcPts val="0"/>
              </a:spcAft>
              <a:buClr>
                <a:schemeClr val="dk1"/>
              </a:buClr>
              <a:buSzPts val="1800"/>
              <a:buChar char="•"/>
            </a:pPr>
            <a:r>
              <a:rPr lang="en-US" sz="3200"/>
              <a:t>Do not embed assumptions into your questions</a:t>
            </a:r>
            <a:endParaRPr sz="3200"/>
          </a:p>
        </p:txBody>
      </p:sp>
      <p:sp>
        <p:nvSpPr>
          <p:cNvPr id="234" name="Google Shape;234;p16"/>
          <p:cNvSpPr/>
          <p:nvPr/>
        </p:nvSpPr>
        <p:spPr>
          <a:xfrm>
            <a:off x="9859454" y="130918"/>
            <a:ext cx="2136160" cy="472188"/>
          </a:xfrm>
          <a:prstGeom prst="rect">
            <a:avLst/>
          </a:prstGeom>
          <a:noFill/>
          <a:ln>
            <a:noFill/>
          </a:ln>
        </p:spPr>
        <p:txBody>
          <a:bodyPr anchorCtr="0" anchor="ctr" bIns="80000" lIns="160000" spcFirstLastPara="1" rIns="160000" wrap="square" tIns="8000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Your Role</a:t>
            </a:r>
            <a:endParaRPr b="0" i="0" sz="1400" u="none" cap="none" strike="noStrike">
              <a:solidFill>
                <a:srgbClr val="000000"/>
              </a:solidFill>
              <a:latin typeface="Arial"/>
              <a:ea typeface="Arial"/>
              <a:cs typeface="Arial"/>
              <a:sym typeface="Arial"/>
            </a:endParaRPr>
          </a:p>
        </p:txBody>
      </p:sp>
      <p:pic>
        <p:nvPicPr>
          <p:cNvPr descr="Logo&#10;&#10;Description automatically generated" id="235" name="Google Shape;235;p16"/>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2"/>
          <p:cNvSpPr txBox="1"/>
          <p:nvPr>
            <p:ph type="title"/>
          </p:nvPr>
        </p:nvSpPr>
        <p:spPr>
          <a:xfrm>
            <a:off x="221751"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Step-by-Step Guide to Interviews</a:t>
            </a:r>
            <a:endParaRPr/>
          </a:p>
        </p:txBody>
      </p:sp>
      <p:sp>
        <p:nvSpPr>
          <p:cNvPr id="242" name="Google Shape;242;p32"/>
          <p:cNvSpPr txBox="1"/>
          <p:nvPr>
            <p:ph idx="1" type="body"/>
          </p:nvPr>
        </p:nvSpPr>
        <p:spPr>
          <a:xfrm>
            <a:off x="838199" y="1875328"/>
            <a:ext cx="10515600" cy="31073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946"/>
              <a:buNone/>
            </a:pPr>
            <a:r>
              <a:rPr b="1" lang="en-US"/>
              <a:t>Step 1: Approach &amp; Introduction</a:t>
            </a:r>
            <a:endParaRPr/>
          </a:p>
          <a:p>
            <a:pPr indent="-342900" lvl="0" marL="457200" rtl="0" algn="l">
              <a:lnSpc>
                <a:spcPct val="90000"/>
              </a:lnSpc>
              <a:spcBef>
                <a:spcPts val="1000"/>
              </a:spcBef>
              <a:spcAft>
                <a:spcPts val="0"/>
              </a:spcAft>
              <a:buClr>
                <a:schemeClr val="dk1"/>
              </a:buClr>
              <a:buSzPts val="1946"/>
              <a:buChar char="•"/>
            </a:pPr>
            <a:r>
              <a:rPr lang="en-US"/>
              <a:t>Approach the person and introduce yourself</a:t>
            </a:r>
            <a:endParaRPr/>
          </a:p>
          <a:p>
            <a:pPr indent="-342900" lvl="0" marL="457200" rtl="0" algn="l">
              <a:lnSpc>
                <a:spcPct val="90000"/>
              </a:lnSpc>
              <a:spcBef>
                <a:spcPts val="1000"/>
              </a:spcBef>
              <a:spcAft>
                <a:spcPts val="0"/>
              </a:spcAft>
              <a:buClr>
                <a:schemeClr val="dk1"/>
              </a:buClr>
              <a:buSzPts val="1946"/>
              <a:buChar char="•"/>
            </a:pPr>
            <a:r>
              <a:rPr lang="en-US"/>
              <a:t>Ask if the person has a few minutes to answer some questions</a:t>
            </a:r>
            <a:endParaRPr/>
          </a:p>
        </p:txBody>
      </p:sp>
      <p:grpSp>
        <p:nvGrpSpPr>
          <p:cNvPr id="243" name="Google Shape;243;p32"/>
          <p:cNvGrpSpPr/>
          <p:nvPr/>
        </p:nvGrpSpPr>
        <p:grpSpPr>
          <a:xfrm>
            <a:off x="2245726" y="4182507"/>
            <a:ext cx="7700546" cy="1600328"/>
            <a:chOff x="2069427" y="3550"/>
            <a:chExt cx="7700546" cy="1600328"/>
          </a:xfrm>
        </p:grpSpPr>
        <p:sp>
          <p:nvSpPr>
            <p:cNvPr id="244" name="Google Shape;244;p32"/>
            <p:cNvSpPr/>
            <p:nvPr/>
          </p:nvSpPr>
          <p:spPr>
            <a:xfrm>
              <a:off x="2298735" y="205533"/>
              <a:ext cx="7471238" cy="1398345"/>
            </a:xfrm>
            <a:prstGeom prst="rect">
              <a:avLst/>
            </a:prstGeom>
            <a:solidFill>
              <a:schemeClr val="accent6">
                <a:alpha val="40000"/>
              </a:schemeClr>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32"/>
            <p:cNvSpPr txBox="1"/>
            <p:nvPr/>
          </p:nvSpPr>
          <p:spPr>
            <a:xfrm>
              <a:off x="2298735" y="205533"/>
              <a:ext cx="7471238" cy="1398345"/>
            </a:xfrm>
            <a:prstGeom prst="rect">
              <a:avLst/>
            </a:prstGeom>
            <a:noFill/>
            <a:ln>
              <a:noFill/>
            </a:ln>
          </p:spPr>
          <p:txBody>
            <a:bodyPr anchorCtr="0" anchor="ctr" bIns="72375" lIns="947125" spcFirstLastPara="1" rIns="72375" wrap="square" tIns="72375">
              <a:noAutofit/>
            </a:bodyPr>
            <a:lstStyle/>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Hi, my name is [name]. We’re out here trying to talk to folks who might not have a safe place to sleep tonight. Do you have a safe place to sleep tonight? Do you know where I might find some people around here who don’t?</a:t>
              </a:r>
              <a:endParaRPr b="0" i="0" sz="1400" u="none" cap="none" strike="noStrike">
                <a:solidFill>
                  <a:srgbClr val="000000"/>
                </a:solidFill>
                <a:latin typeface="Arial"/>
                <a:ea typeface="Arial"/>
                <a:cs typeface="Arial"/>
                <a:sym typeface="Arial"/>
              </a:endParaRPr>
            </a:p>
          </p:txBody>
        </p:sp>
        <p:sp>
          <p:nvSpPr>
            <p:cNvPr id="246" name="Google Shape;246;p32"/>
            <p:cNvSpPr/>
            <p:nvPr/>
          </p:nvSpPr>
          <p:spPr>
            <a:xfrm>
              <a:off x="2069427" y="3550"/>
              <a:ext cx="978842" cy="1468263"/>
            </a:xfrm>
            <a:prstGeom prst="rect">
              <a:avLst/>
            </a:prstGeom>
            <a:blipFill rotWithShape="1">
              <a:blip r:embed="rId3">
                <a:alphaModFix/>
              </a:blip>
              <a:stretch>
                <a:fillRect b="0" l="-2997" r="-2996" t="0"/>
              </a:stretch>
            </a:blip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247" name="Google Shape;247;p32"/>
          <p:cNvPicPr preferRelativeResize="0"/>
          <p:nvPr/>
        </p:nvPicPr>
        <p:blipFill rotWithShape="1">
          <a:blip r:embed="rId4">
            <a:alphaModFix/>
          </a:blip>
          <a:srcRect b="0" l="0" r="0" t="0"/>
          <a:stretch/>
        </p:blipFill>
        <p:spPr>
          <a:xfrm>
            <a:off x="0" y="5410200"/>
            <a:ext cx="1431471" cy="143147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type="title"/>
          </p:nvPr>
        </p:nvSpPr>
        <p:spPr>
          <a:xfrm>
            <a:off x="211477" y="34457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Step-by-Step Guide to Interviews</a:t>
            </a:r>
            <a:endParaRPr/>
          </a:p>
        </p:txBody>
      </p:sp>
      <p:sp>
        <p:nvSpPr>
          <p:cNvPr id="254" name="Google Shape;254;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a:t>Step 2: Explain what you’re doing &amp; get consent</a:t>
            </a:r>
            <a:endParaRPr/>
          </a:p>
          <a:p>
            <a:pPr indent="-342900" lvl="0" marL="457200" rtl="0" algn="l">
              <a:lnSpc>
                <a:spcPct val="90000"/>
              </a:lnSpc>
              <a:spcBef>
                <a:spcPts val="1000"/>
              </a:spcBef>
              <a:spcAft>
                <a:spcPts val="0"/>
              </a:spcAft>
              <a:buClr>
                <a:schemeClr val="dk1"/>
              </a:buClr>
              <a:buSzPts val="1800"/>
              <a:buChar char="•"/>
            </a:pPr>
            <a:r>
              <a:rPr lang="en-US"/>
              <a:t>Explain why you’re there</a:t>
            </a:r>
            <a:endParaRPr/>
          </a:p>
          <a:p>
            <a:pPr indent="-342900" lvl="0" marL="457200" rtl="0" algn="l">
              <a:lnSpc>
                <a:spcPct val="90000"/>
              </a:lnSpc>
              <a:spcBef>
                <a:spcPts val="1000"/>
              </a:spcBef>
              <a:spcAft>
                <a:spcPts val="0"/>
              </a:spcAft>
              <a:buClr>
                <a:schemeClr val="dk1"/>
              </a:buClr>
              <a:buSzPts val="1800"/>
              <a:buChar char="•"/>
            </a:pPr>
            <a:r>
              <a:rPr lang="en-US"/>
              <a:t>If they consent to answering your questions, continue with the interview. </a:t>
            </a:r>
            <a:r>
              <a:rPr i="1" lang="en-US"/>
              <a:t>If they don’t, thank them for their time, and enter any observable elements into the survey.</a:t>
            </a:r>
            <a:endParaRPr/>
          </a:p>
        </p:txBody>
      </p:sp>
      <p:grpSp>
        <p:nvGrpSpPr>
          <p:cNvPr id="255" name="Google Shape;255;p33"/>
          <p:cNvGrpSpPr/>
          <p:nvPr/>
        </p:nvGrpSpPr>
        <p:grpSpPr>
          <a:xfrm>
            <a:off x="1260774" y="4325763"/>
            <a:ext cx="9397233" cy="1600328"/>
            <a:chOff x="1199129" y="3550"/>
            <a:chExt cx="9397233" cy="1600328"/>
          </a:xfrm>
        </p:grpSpPr>
        <p:sp>
          <p:nvSpPr>
            <p:cNvPr id="256" name="Google Shape;256;p33"/>
            <p:cNvSpPr/>
            <p:nvPr/>
          </p:nvSpPr>
          <p:spPr>
            <a:xfrm>
              <a:off x="1472347" y="205533"/>
              <a:ext cx="9124015" cy="1398345"/>
            </a:xfrm>
            <a:prstGeom prst="rect">
              <a:avLst/>
            </a:prstGeom>
            <a:solidFill>
              <a:srgbClr val="D3CED1">
                <a:alpha val="40000"/>
              </a:srgbClr>
            </a:solidFill>
            <a:ln cap="flat" cmpd="sng" w="9525">
              <a:solidFill>
                <a:srgbClr val="6C4B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3"/>
            <p:cNvSpPr txBox="1"/>
            <p:nvPr/>
          </p:nvSpPr>
          <p:spPr>
            <a:xfrm>
              <a:off x="1472347" y="205533"/>
              <a:ext cx="9124015" cy="1398345"/>
            </a:xfrm>
            <a:prstGeom prst="rect">
              <a:avLst/>
            </a:prstGeom>
            <a:noFill/>
            <a:ln>
              <a:noFill/>
            </a:ln>
          </p:spPr>
          <p:txBody>
            <a:bodyPr anchorCtr="0" anchor="ctr" bIns="64750" lIns="947125" spcFirstLastPara="1" rIns="64750" wrap="square" tIns="64750">
              <a:noAutofit/>
            </a:bodyPr>
            <a:lstStyle/>
            <a:p>
              <a:pPr indent="0" lvl="0" marL="0" marR="0" rtl="0" algn="l">
                <a:lnSpc>
                  <a:spcPct val="9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We’re conducting a survey, and your participation will help the community provide better services and resources for people who might not have a safe home to sleep at night. It’ll take about 4-5 minutes, you don’t have to answer any questions you don’t want to answer, and it’s anonymous. Are you willing to answer the survey questions?</a:t>
              </a:r>
              <a:endParaRPr b="0" i="0" sz="1400" u="none" cap="none" strike="noStrike">
                <a:solidFill>
                  <a:srgbClr val="000000"/>
                </a:solidFill>
                <a:latin typeface="Arial"/>
                <a:ea typeface="Arial"/>
                <a:cs typeface="Arial"/>
                <a:sym typeface="Arial"/>
              </a:endParaRPr>
            </a:p>
          </p:txBody>
        </p:sp>
        <p:sp>
          <p:nvSpPr>
            <p:cNvPr id="258" name="Google Shape;258;p33"/>
            <p:cNvSpPr/>
            <p:nvPr/>
          </p:nvSpPr>
          <p:spPr>
            <a:xfrm>
              <a:off x="1199129" y="3550"/>
              <a:ext cx="978842" cy="1468263"/>
            </a:xfrm>
            <a:prstGeom prst="rect">
              <a:avLst/>
            </a:prstGeom>
            <a:blipFill rotWithShape="1">
              <a:blip r:embed="rId3">
                <a:alphaModFix/>
              </a:blip>
              <a:stretch>
                <a:fillRect b="0" l="-2997" r="-2996" t="0"/>
              </a:stretch>
            </a:blipFill>
            <a:ln cap="flat" cmpd="sng" w="25400">
              <a:solidFill>
                <a:srgbClr val="61435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259" name="Google Shape;259;p33"/>
          <p:cNvPicPr preferRelativeResize="0"/>
          <p:nvPr/>
        </p:nvPicPr>
        <p:blipFill rotWithShape="1">
          <a:blip r:embed="rId4">
            <a:alphaModFix/>
          </a:blip>
          <a:srcRect b="0" l="0" r="0" t="0"/>
          <a:stretch/>
        </p:blipFill>
        <p:spPr>
          <a:xfrm>
            <a:off x="0" y="5410200"/>
            <a:ext cx="1431471" cy="14314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4"/>
          <p:cNvSpPr txBox="1"/>
          <p:nvPr>
            <p:ph type="title"/>
          </p:nvPr>
        </p:nvSpPr>
        <p:spPr>
          <a:xfrm>
            <a:off x="108734" y="34457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Step-by-Step Guide to Interviews</a:t>
            </a:r>
            <a:endParaRPr/>
          </a:p>
        </p:txBody>
      </p:sp>
      <p:sp>
        <p:nvSpPr>
          <p:cNvPr id="266" name="Google Shape;266;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b="1"/>
          </a:p>
          <a:p>
            <a:pPr indent="0" lvl="0" marL="0" rtl="0" algn="l">
              <a:lnSpc>
                <a:spcPct val="90000"/>
              </a:lnSpc>
              <a:spcBef>
                <a:spcPts val="1000"/>
              </a:spcBef>
              <a:spcAft>
                <a:spcPts val="0"/>
              </a:spcAft>
              <a:buSzPts val="1800"/>
              <a:buNone/>
            </a:pPr>
            <a:r>
              <a:rPr b="1" lang="en-US"/>
              <a:t>Step 3: Conduct the interview using the Counting Us App</a:t>
            </a:r>
            <a:endParaRPr/>
          </a:p>
          <a:p>
            <a:pPr indent="-342900" lvl="0" marL="457200" rtl="0" algn="l">
              <a:lnSpc>
                <a:spcPct val="90000"/>
              </a:lnSpc>
              <a:spcBef>
                <a:spcPts val="1000"/>
              </a:spcBef>
              <a:spcAft>
                <a:spcPts val="0"/>
              </a:spcAft>
              <a:buClr>
                <a:schemeClr val="dk1"/>
              </a:buClr>
              <a:buSzPts val="1800"/>
              <a:buChar char="•"/>
            </a:pPr>
            <a:r>
              <a:rPr lang="en-US"/>
              <a:t>Ask the person the questions as they appear on the survey and mark their responses. Ask all the questions.</a:t>
            </a:r>
            <a:endParaRPr/>
          </a:p>
          <a:p>
            <a:pPr indent="0" lvl="0" marL="114300" rtl="0" algn="l">
              <a:lnSpc>
                <a:spcPct val="90000"/>
              </a:lnSpc>
              <a:spcBef>
                <a:spcPts val="1000"/>
              </a:spcBef>
              <a:spcAft>
                <a:spcPts val="0"/>
              </a:spcAft>
              <a:buClr>
                <a:schemeClr val="dk1"/>
              </a:buClr>
              <a:buSzPts val="1800"/>
              <a:buNone/>
            </a:pPr>
            <a:r>
              <a:t/>
            </a:r>
            <a:endParaRPr/>
          </a:p>
          <a:p>
            <a:pPr indent="0" lvl="0" marL="0" rtl="0" algn="l">
              <a:lnSpc>
                <a:spcPct val="90000"/>
              </a:lnSpc>
              <a:spcBef>
                <a:spcPts val="1000"/>
              </a:spcBef>
              <a:spcAft>
                <a:spcPts val="0"/>
              </a:spcAft>
              <a:buSzPts val="1800"/>
              <a:buNone/>
            </a:pPr>
            <a:r>
              <a:rPr b="1" lang="en-US"/>
              <a:t>Step 4: Closing the interview</a:t>
            </a:r>
            <a:endParaRPr/>
          </a:p>
          <a:p>
            <a:pPr indent="-342900" lvl="0" marL="457200" rtl="0" algn="l">
              <a:lnSpc>
                <a:spcPct val="90000"/>
              </a:lnSpc>
              <a:spcBef>
                <a:spcPts val="1000"/>
              </a:spcBef>
              <a:spcAft>
                <a:spcPts val="0"/>
              </a:spcAft>
              <a:buClr>
                <a:schemeClr val="dk1"/>
              </a:buClr>
              <a:buSzPts val="1800"/>
              <a:buChar char="•"/>
            </a:pPr>
            <a:r>
              <a:rPr lang="en-US"/>
              <a:t>Thank the person for their time</a:t>
            </a:r>
            <a:endParaRPr/>
          </a:p>
          <a:p>
            <a:pPr indent="-228600" lvl="0" marL="457200" rtl="0" algn="l">
              <a:lnSpc>
                <a:spcPct val="90000"/>
              </a:lnSpc>
              <a:spcBef>
                <a:spcPts val="1000"/>
              </a:spcBef>
              <a:spcAft>
                <a:spcPts val="0"/>
              </a:spcAft>
              <a:buClr>
                <a:schemeClr val="dk1"/>
              </a:buClr>
              <a:buSzPts val="1800"/>
              <a:buNone/>
            </a:pPr>
            <a:r>
              <a:t/>
            </a:r>
            <a:endParaRPr/>
          </a:p>
        </p:txBody>
      </p:sp>
      <p:pic>
        <p:nvPicPr>
          <p:cNvPr descr="Logo&#10;&#10;Description automatically generated" id="267" name="Google Shape;267;p34"/>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7"/>
          <p:cNvSpPr txBox="1"/>
          <p:nvPr>
            <p:ph type="title"/>
          </p:nvPr>
        </p:nvSpPr>
        <p:spPr>
          <a:xfrm>
            <a:off x="345041" y="34457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solidFill>
                  <a:schemeClr val="lt1"/>
                </a:solidFill>
              </a:rPr>
              <a:t>Observation Tally Method</a:t>
            </a:r>
            <a:endParaRPr/>
          </a:p>
        </p:txBody>
      </p:sp>
      <p:sp>
        <p:nvSpPr>
          <p:cNvPr id="274" name="Google Shape;274;p57"/>
          <p:cNvSpPr txBox="1"/>
          <p:nvPr>
            <p:ph idx="1" type="body"/>
          </p:nvPr>
        </p:nvSpPr>
        <p:spPr>
          <a:xfrm>
            <a:off x="838200" y="2302363"/>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US" sz="3200" u="sng">
                <a:solidFill>
                  <a:srgbClr val="347674"/>
                </a:solidFill>
              </a:rPr>
              <a:t>Only use</a:t>
            </a:r>
            <a:r>
              <a:rPr lang="en-US" sz="3200"/>
              <a:t> when you are unable to complete an interview </a:t>
            </a:r>
            <a:endParaRPr/>
          </a:p>
          <a:p>
            <a:pPr indent="-342900" lvl="0" marL="457200" rtl="0" algn="l">
              <a:lnSpc>
                <a:spcPct val="90000"/>
              </a:lnSpc>
              <a:spcBef>
                <a:spcPts val="1000"/>
              </a:spcBef>
              <a:spcAft>
                <a:spcPts val="0"/>
              </a:spcAft>
              <a:buClr>
                <a:schemeClr val="dk1"/>
              </a:buClr>
              <a:buSzPts val="1800"/>
              <a:buChar char="•"/>
            </a:pPr>
            <a:r>
              <a:rPr lang="en-US" sz="3200"/>
              <a:t>Most often: person declines to be interviewed or is asleep</a:t>
            </a:r>
            <a:endParaRPr b="1" sz="3200"/>
          </a:p>
          <a:p>
            <a:pPr indent="-342900" lvl="0" marL="457200" rtl="0" algn="l">
              <a:lnSpc>
                <a:spcPct val="90000"/>
              </a:lnSpc>
              <a:spcBef>
                <a:spcPts val="1000"/>
              </a:spcBef>
              <a:spcAft>
                <a:spcPts val="0"/>
              </a:spcAft>
              <a:buClr>
                <a:schemeClr val="dk1"/>
              </a:buClr>
              <a:buSzPts val="1800"/>
              <a:buChar char="•"/>
            </a:pPr>
            <a:r>
              <a:rPr lang="en-US" sz="3200"/>
              <a:t>Do not use this method if you do not see a person</a:t>
            </a:r>
            <a:endParaRPr/>
          </a:p>
          <a:p>
            <a:pPr indent="-342900" lvl="0" marL="457200" rtl="0" algn="l">
              <a:lnSpc>
                <a:spcPct val="90000"/>
              </a:lnSpc>
              <a:spcBef>
                <a:spcPts val="1000"/>
              </a:spcBef>
              <a:spcAft>
                <a:spcPts val="0"/>
              </a:spcAft>
              <a:buClr>
                <a:schemeClr val="dk1"/>
              </a:buClr>
              <a:buSzPts val="1800"/>
              <a:buChar char="•"/>
            </a:pPr>
            <a:r>
              <a:rPr lang="en-US" sz="3200"/>
              <a:t>An empty campsite or car should not be counted, only a person seen in the campsite or car</a:t>
            </a:r>
            <a:endParaRPr sz="3200"/>
          </a:p>
        </p:txBody>
      </p:sp>
      <p:pic>
        <p:nvPicPr>
          <p:cNvPr descr="Logo&#10;&#10;Description automatically generated" id="275" name="Google Shape;275;p57"/>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PIT Count Dos </a:t>
            </a:r>
            <a:endParaRPr/>
          </a:p>
        </p:txBody>
      </p:sp>
      <p:grpSp>
        <p:nvGrpSpPr>
          <p:cNvPr id="282" name="Google Shape;282;p17"/>
          <p:cNvGrpSpPr/>
          <p:nvPr/>
        </p:nvGrpSpPr>
        <p:grpSpPr>
          <a:xfrm>
            <a:off x="2253337" y="2128168"/>
            <a:ext cx="6852262" cy="4047375"/>
            <a:chOff x="1415137" y="1417"/>
            <a:chExt cx="6852262" cy="4047375"/>
          </a:xfrm>
        </p:grpSpPr>
        <p:sp>
          <p:nvSpPr>
            <p:cNvPr id="283" name="Google Shape;283;p17"/>
            <p:cNvSpPr/>
            <p:nvPr/>
          </p:nvSpPr>
          <p:spPr>
            <a:xfrm rot="10800000">
              <a:off x="1828512" y="1417"/>
              <a:ext cx="6438887" cy="826750"/>
            </a:xfrm>
            <a:prstGeom prst="homePlate">
              <a:avLst>
                <a:gd fmla="val 50000" name="adj"/>
              </a:avLst>
            </a:prstGeom>
            <a:solidFill>
              <a:schemeClr val="lt1"/>
            </a:solid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17"/>
            <p:cNvSpPr txBox="1"/>
            <p:nvPr/>
          </p:nvSpPr>
          <p:spPr>
            <a:xfrm>
              <a:off x="2035199" y="1417"/>
              <a:ext cx="6232200" cy="826750"/>
            </a:xfrm>
            <a:prstGeom prst="rect">
              <a:avLst/>
            </a:prstGeom>
            <a:noFill/>
            <a:ln>
              <a:noFill/>
            </a:ln>
          </p:spPr>
          <p:txBody>
            <a:bodyPr anchorCtr="0" anchor="ctr" bIns="91425" lIns="364550" spcFirstLastPara="1" rIns="17067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 get consent before asking PIT count survey questions</a:t>
              </a:r>
              <a:endParaRPr b="0" i="0" sz="1400" u="none" cap="none" strike="noStrike">
                <a:solidFill>
                  <a:srgbClr val="000000"/>
                </a:solidFill>
                <a:latin typeface="Arial"/>
                <a:ea typeface="Arial"/>
                <a:cs typeface="Arial"/>
                <a:sym typeface="Arial"/>
              </a:endParaRPr>
            </a:p>
          </p:txBody>
        </p:sp>
        <p:sp>
          <p:nvSpPr>
            <p:cNvPr id="285" name="Google Shape;285;p17"/>
            <p:cNvSpPr/>
            <p:nvPr/>
          </p:nvSpPr>
          <p:spPr>
            <a:xfrm>
              <a:off x="1415137" y="1417"/>
              <a:ext cx="826750" cy="826750"/>
            </a:xfrm>
            <a:prstGeom prst="ellipse">
              <a:avLst/>
            </a:prstGeom>
            <a:blipFill rotWithShape="1">
              <a:blip r:embed="rId3">
                <a:alphaModFix/>
              </a:blip>
              <a:stretch>
                <a:fillRect b="0" l="0" r="0" t="0"/>
              </a:stretch>
            </a:blip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17"/>
            <p:cNvSpPr/>
            <p:nvPr/>
          </p:nvSpPr>
          <p:spPr>
            <a:xfrm rot="10800000">
              <a:off x="1828512" y="1074959"/>
              <a:ext cx="6438887" cy="826750"/>
            </a:xfrm>
            <a:prstGeom prst="homePlate">
              <a:avLst>
                <a:gd fmla="val 50000" name="adj"/>
              </a:avLst>
            </a:prstGeom>
            <a:solidFill>
              <a:schemeClr val="lt1"/>
            </a:solid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7"/>
            <p:cNvSpPr txBox="1"/>
            <p:nvPr/>
          </p:nvSpPr>
          <p:spPr>
            <a:xfrm>
              <a:off x="2035199" y="935409"/>
              <a:ext cx="6232200" cy="826800"/>
            </a:xfrm>
            <a:prstGeom prst="rect">
              <a:avLst/>
            </a:prstGeom>
            <a:noFill/>
            <a:ln>
              <a:noFill/>
            </a:ln>
          </p:spPr>
          <p:txBody>
            <a:bodyPr anchorCtr="0" anchor="ctr" bIns="91425" lIns="364550" spcFirstLastPara="1" rIns="17067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 remember that you may be entering into </a:t>
              </a:r>
              <a:r>
                <a:rPr b="0" i="0" lang="en-US" sz="2500" u="none" cap="none" strike="noStrike">
                  <a:solidFill>
                    <a:schemeClr val="dk1"/>
                  </a:solidFill>
                  <a:latin typeface="Calibri"/>
                  <a:ea typeface="Calibri"/>
                  <a:cs typeface="Calibri"/>
                  <a:sym typeface="Calibri"/>
                </a:rPr>
                <a:t>Respect personal space and people’s time</a:t>
              </a:r>
              <a:endParaRPr b="0" i="0" sz="2500" u="none" cap="none" strike="noStrike">
                <a:solidFill>
                  <a:schemeClr val="lt1"/>
                </a:solidFill>
                <a:latin typeface="Calibri"/>
                <a:ea typeface="Calibri"/>
                <a:cs typeface="Calibri"/>
                <a:sym typeface="Calibri"/>
              </a:endParaRPr>
            </a:p>
          </p:txBody>
        </p:sp>
        <p:sp>
          <p:nvSpPr>
            <p:cNvPr id="288" name="Google Shape;288;p17"/>
            <p:cNvSpPr/>
            <p:nvPr/>
          </p:nvSpPr>
          <p:spPr>
            <a:xfrm>
              <a:off x="1415137" y="1074959"/>
              <a:ext cx="826750" cy="826750"/>
            </a:xfrm>
            <a:prstGeom prst="ellipse">
              <a:avLst/>
            </a:prstGeom>
            <a:blipFill rotWithShape="1">
              <a:blip r:embed="rId3">
                <a:alphaModFix/>
              </a:blip>
              <a:stretch>
                <a:fillRect b="0" l="0" r="0" t="0"/>
              </a:stretch>
            </a:blip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17"/>
            <p:cNvSpPr/>
            <p:nvPr/>
          </p:nvSpPr>
          <p:spPr>
            <a:xfrm rot="10800000">
              <a:off x="1828512" y="2148501"/>
              <a:ext cx="6438887" cy="826750"/>
            </a:xfrm>
            <a:prstGeom prst="homePlate">
              <a:avLst>
                <a:gd fmla="val 50000" name="adj"/>
              </a:avLst>
            </a:prstGeom>
            <a:solidFill>
              <a:schemeClr val="lt1"/>
            </a:solid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17"/>
            <p:cNvSpPr txBox="1"/>
            <p:nvPr/>
          </p:nvSpPr>
          <p:spPr>
            <a:xfrm>
              <a:off x="2035199" y="2148501"/>
              <a:ext cx="6232200" cy="826750"/>
            </a:xfrm>
            <a:prstGeom prst="rect">
              <a:avLst/>
            </a:prstGeom>
            <a:noFill/>
            <a:ln>
              <a:noFill/>
            </a:ln>
          </p:spPr>
          <p:txBody>
            <a:bodyPr anchorCtr="0" anchor="ctr" bIns="91425" lIns="364550" spcFirstLastPara="1" rIns="17067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 have a conversation with the people you interview</a:t>
              </a:r>
              <a:endParaRPr b="0" i="0" sz="2400" u="none" cap="none" strike="noStrike">
                <a:solidFill>
                  <a:schemeClr val="dk1"/>
                </a:solidFill>
                <a:latin typeface="Arial"/>
                <a:ea typeface="Arial"/>
                <a:cs typeface="Arial"/>
                <a:sym typeface="Arial"/>
              </a:endParaRPr>
            </a:p>
          </p:txBody>
        </p:sp>
        <p:sp>
          <p:nvSpPr>
            <p:cNvPr id="291" name="Google Shape;291;p17"/>
            <p:cNvSpPr/>
            <p:nvPr/>
          </p:nvSpPr>
          <p:spPr>
            <a:xfrm>
              <a:off x="1415137" y="2148501"/>
              <a:ext cx="826750" cy="826750"/>
            </a:xfrm>
            <a:prstGeom prst="ellipse">
              <a:avLst/>
            </a:prstGeom>
            <a:blipFill rotWithShape="1">
              <a:blip r:embed="rId3">
                <a:alphaModFix/>
              </a:blip>
              <a:stretch>
                <a:fillRect b="0" l="0" r="0" t="0"/>
              </a:stretch>
            </a:blip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7"/>
            <p:cNvSpPr/>
            <p:nvPr/>
          </p:nvSpPr>
          <p:spPr>
            <a:xfrm rot="10800000">
              <a:off x="1828512" y="3222042"/>
              <a:ext cx="6438887" cy="826750"/>
            </a:xfrm>
            <a:prstGeom prst="homePlate">
              <a:avLst>
                <a:gd fmla="val 50000" name="adj"/>
              </a:avLst>
            </a:prstGeom>
            <a:solidFill>
              <a:schemeClr val="lt1"/>
            </a:solid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7"/>
            <p:cNvSpPr txBox="1"/>
            <p:nvPr/>
          </p:nvSpPr>
          <p:spPr>
            <a:xfrm>
              <a:off x="2035199" y="3222042"/>
              <a:ext cx="6232200" cy="826750"/>
            </a:xfrm>
            <a:prstGeom prst="rect">
              <a:avLst/>
            </a:prstGeom>
            <a:noFill/>
            <a:ln>
              <a:noFill/>
            </a:ln>
          </p:spPr>
          <p:txBody>
            <a:bodyPr anchorCtr="0" anchor="ctr" bIns="91425" lIns="364550" spcFirstLastPara="1" rIns="17067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500" u="none" cap="none" strike="noStrike">
                  <a:solidFill>
                    <a:srgbClr val="000000"/>
                  </a:solidFill>
                  <a:latin typeface="Calibri"/>
                  <a:ea typeface="Calibri"/>
                  <a:cs typeface="Calibri"/>
                  <a:sym typeface="Calibri"/>
                </a:rPr>
                <a:t>Obtain consent to complete the survey</a:t>
              </a:r>
              <a:endParaRPr b="0" i="0" sz="2500" u="none" cap="none" strike="noStrike">
                <a:solidFill>
                  <a:srgbClr val="000000"/>
                </a:solidFill>
                <a:latin typeface="Calibri"/>
                <a:ea typeface="Calibri"/>
                <a:cs typeface="Calibri"/>
                <a:sym typeface="Calibri"/>
              </a:endParaRPr>
            </a:p>
          </p:txBody>
        </p:sp>
        <p:sp>
          <p:nvSpPr>
            <p:cNvPr id="294" name="Google Shape;294;p17"/>
            <p:cNvSpPr/>
            <p:nvPr/>
          </p:nvSpPr>
          <p:spPr>
            <a:xfrm>
              <a:off x="1415137" y="3222042"/>
              <a:ext cx="826750" cy="826750"/>
            </a:xfrm>
            <a:prstGeom prst="ellipse">
              <a:avLst/>
            </a:prstGeom>
            <a:blipFill rotWithShape="1">
              <a:blip r:embed="rId3">
                <a:alphaModFix/>
              </a:blip>
              <a:stretch>
                <a:fillRect b="0" l="0" r="0" t="0"/>
              </a:stretch>
            </a:blipFill>
            <a:ln cap="flat" cmpd="sng" w="25400">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5" name="Google Shape;295;p17"/>
          <p:cNvSpPr/>
          <p:nvPr/>
        </p:nvSpPr>
        <p:spPr>
          <a:xfrm>
            <a:off x="9694528" y="133049"/>
            <a:ext cx="2298828" cy="511578"/>
          </a:xfrm>
          <a:prstGeom prst="rect">
            <a:avLst/>
          </a:prstGeom>
          <a:noFill/>
          <a:ln>
            <a:noFill/>
          </a:ln>
        </p:spPr>
        <p:txBody>
          <a:bodyPr anchorCtr="0" anchor="ctr" bIns="80000" lIns="160000" spcFirstLastPara="1" rIns="160000" wrap="square" tIns="8000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Survey</a:t>
            </a:r>
            <a:endParaRPr b="0" i="0" sz="1400" u="none" cap="none" strike="noStrike">
              <a:solidFill>
                <a:srgbClr val="000000"/>
              </a:solidFill>
              <a:latin typeface="Arial"/>
              <a:ea typeface="Arial"/>
              <a:cs typeface="Arial"/>
              <a:sym typeface="Arial"/>
            </a:endParaRPr>
          </a:p>
        </p:txBody>
      </p:sp>
      <p:pic>
        <p:nvPicPr>
          <p:cNvPr descr="Logo&#10;&#10;Description automatically generated" id="296" name="Google Shape;296;p17"/>
          <p:cNvPicPr preferRelativeResize="0"/>
          <p:nvPr/>
        </p:nvPicPr>
        <p:blipFill rotWithShape="1">
          <a:blip r:embed="rId4">
            <a:alphaModFix/>
          </a:blip>
          <a:srcRect b="0" l="0" r="0" t="0"/>
          <a:stretch/>
        </p:blipFill>
        <p:spPr>
          <a:xfrm>
            <a:off x="0" y="5410200"/>
            <a:ext cx="1431471" cy="1431471"/>
          </a:xfrm>
          <a:prstGeom prst="rect">
            <a:avLst/>
          </a:prstGeom>
          <a:noFill/>
          <a:ln>
            <a:noFill/>
          </a:ln>
        </p:spPr>
      </p:pic>
      <p:sp>
        <p:nvSpPr>
          <p:cNvPr id="297" name="Google Shape;297;p17"/>
          <p:cNvSpPr txBox="1"/>
          <p:nvPr/>
        </p:nvSpPr>
        <p:spPr>
          <a:xfrm>
            <a:off x="3279475" y="2342475"/>
            <a:ext cx="5631900" cy="42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Complete an observation survey if individual is unwilling to participate</a:t>
            </a:r>
            <a:endParaRPr b="0" i="0" sz="2500" u="none" cap="none" strike="noStrike">
              <a:solidFill>
                <a:schemeClr val="dk1"/>
              </a:solidFill>
              <a:latin typeface="Calibri"/>
              <a:ea typeface="Calibri"/>
              <a:cs typeface="Calibri"/>
              <a:sym typeface="Calibri"/>
            </a:endParaRPr>
          </a:p>
        </p:txBody>
      </p:sp>
      <p:sp>
        <p:nvSpPr>
          <p:cNvPr id="298" name="Google Shape;298;p17"/>
          <p:cNvSpPr txBox="1"/>
          <p:nvPr/>
        </p:nvSpPr>
        <p:spPr>
          <a:xfrm>
            <a:off x="3289450" y="4425800"/>
            <a:ext cx="5562300" cy="56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Stick to the script</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PIT Count Don’ts</a:t>
            </a:r>
            <a:endParaRPr/>
          </a:p>
        </p:txBody>
      </p:sp>
      <p:grpSp>
        <p:nvGrpSpPr>
          <p:cNvPr id="305" name="Google Shape;305;p18"/>
          <p:cNvGrpSpPr/>
          <p:nvPr/>
        </p:nvGrpSpPr>
        <p:grpSpPr>
          <a:xfrm>
            <a:off x="2155552" y="2207418"/>
            <a:ext cx="8283785" cy="3907055"/>
            <a:chOff x="1474370" y="653"/>
            <a:chExt cx="6836537" cy="3224459"/>
          </a:xfrm>
        </p:grpSpPr>
        <p:sp>
          <p:nvSpPr>
            <p:cNvPr id="306" name="Google Shape;306;p18"/>
            <p:cNvSpPr/>
            <p:nvPr/>
          </p:nvSpPr>
          <p:spPr>
            <a:xfrm rot="10800000">
              <a:off x="1803697" y="653"/>
              <a:ext cx="6507210" cy="658654"/>
            </a:xfrm>
            <a:prstGeom prst="homePlate">
              <a:avLst>
                <a:gd fmla="val 50000" name="adj"/>
              </a:avLst>
            </a:prstGeom>
            <a:solidFill>
              <a:schemeClr val="lt1"/>
            </a:solid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8"/>
            <p:cNvSpPr txBox="1"/>
            <p:nvPr/>
          </p:nvSpPr>
          <p:spPr>
            <a:xfrm>
              <a:off x="1968360" y="653"/>
              <a:ext cx="6342547" cy="658654"/>
            </a:xfrm>
            <a:prstGeom prst="rect">
              <a:avLst/>
            </a:prstGeom>
            <a:noFill/>
            <a:ln>
              <a:noFill/>
            </a:ln>
          </p:spPr>
          <p:txBody>
            <a:bodyPr anchorCtr="0" anchor="ctr" bIns="72375" lIns="290425" spcFirstLastPara="1" rIns="13512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DON’T take personal photos of or with the people you survey</a:t>
              </a:r>
              <a:endParaRPr b="0" i="0" sz="1400" u="none" cap="none" strike="noStrike">
                <a:solidFill>
                  <a:srgbClr val="000000"/>
                </a:solidFill>
                <a:latin typeface="Arial"/>
                <a:ea typeface="Arial"/>
                <a:cs typeface="Arial"/>
                <a:sym typeface="Arial"/>
              </a:endParaRPr>
            </a:p>
          </p:txBody>
        </p:sp>
        <p:sp>
          <p:nvSpPr>
            <p:cNvPr id="308" name="Google Shape;308;p18"/>
            <p:cNvSpPr/>
            <p:nvPr/>
          </p:nvSpPr>
          <p:spPr>
            <a:xfrm>
              <a:off x="1474370" y="653"/>
              <a:ext cx="658654" cy="658654"/>
            </a:xfrm>
            <a:prstGeom prst="ellipse">
              <a:avLst/>
            </a:prstGeom>
            <a:blipFill rotWithShape="1">
              <a:blip r:embed="rId3">
                <a:alphaModFix/>
              </a:blip>
              <a:stretch>
                <a:fillRect b="0" l="0" r="0" t="0"/>
              </a:stretch>
            </a:blip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8"/>
            <p:cNvSpPr/>
            <p:nvPr/>
          </p:nvSpPr>
          <p:spPr>
            <a:xfrm rot="10800000">
              <a:off x="1803697" y="855921"/>
              <a:ext cx="6507210" cy="658654"/>
            </a:xfrm>
            <a:prstGeom prst="homePlate">
              <a:avLst>
                <a:gd fmla="val 50000" name="adj"/>
              </a:avLst>
            </a:prstGeom>
            <a:solidFill>
              <a:schemeClr val="lt1"/>
            </a:solid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8"/>
            <p:cNvSpPr txBox="1"/>
            <p:nvPr/>
          </p:nvSpPr>
          <p:spPr>
            <a:xfrm>
              <a:off x="1968360" y="855921"/>
              <a:ext cx="6342547" cy="658654"/>
            </a:xfrm>
            <a:prstGeom prst="rect">
              <a:avLst/>
            </a:prstGeom>
            <a:noFill/>
            <a:ln>
              <a:noFill/>
            </a:ln>
          </p:spPr>
          <p:txBody>
            <a:bodyPr anchorCtr="0" anchor="ctr" bIns="72375" lIns="290425" spcFirstLastPara="1" rIns="13512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DON’T ask questions in a way that assumes you know the answer</a:t>
              </a:r>
              <a:endParaRPr b="0" i="0" sz="1400" u="none" cap="none" strike="noStrike">
                <a:solidFill>
                  <a:srgbClr val="000000"/>
                </a:solidFill>
                <a:latin typeface="Arial"/>
                <a:ea typeface="Arial"/>
                <a:cs typeface="Arial"/>
                <a:sym typeface="Arial"/>
              </a:endParaRPr>
            </a:p>
          </p:txBody>
        </p:sp>
        <p:sp>
          <p:nvSpPr>
            <p:cNvPr id="311" name="Google Shape;311;p18"/>
            <p:cNvSpPr/>
            <p:nvPr/>
          </p:nvSpPr>
          <p:spPr>
            <a:xfrm>
              <a:off x="1474370" y="855921"/>
              <a:ext cx="658654" cy="658654"/>
            </a:xfrm>
            <a:prstGeom prst="ellipse">
              <a:avLst/>
            </a:prstGeom>
            <a:blipFill rotWithShape="1">
              <a:blip r:embed="rId3">
                <a:alphaModFix/>
              </a:blip>
              <a:stretch>
                <a:fillRect b="0" l="0" r="0" t="0"/>
              </a:stretch>
            </a:blip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8"/>
            <p:cNvSpPr/>
            <p:nvPr/>
          </p:nvSpPr>
          <p:spPr>
            <a:xfrm rot="10800000">
              <a:off x="1803697" y="1711190"/>
              <a:ext cx="6507210" cy="658654"/>
            </a:xfrm>
            <a:prstGeom prst="homePlate">
              <a:avLst>
                <a:gd fmla="val 50000" name="adj"/>
              </a:avLst>
            </a:prstGeom>
            <a:solidFill>
              <a:schemeClr val="lt1"/>
            </a:solid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8"/>
            <p:cNvSpPr txBox="1"/>
            <p:nvPr/>
          </p:nvSpPr>
          <p:spPr>
            <a:xfrm>
              <a:off x="1968360" y="1711190"/>
              <a:ext cx="6342547" cy="658654"/>
            </a:xfrm>
            <a:prstGeom prst="rect">
              <a:avLst/>
            </a:prstGeom>
            <a:noFill/>
            <a:ln>
              <a:noFill/>
            </a:ln>
          </p:spPr>
          <p:txBody>
            <a:bodyPr anchorCtr="0" anchor="ctr" bIns="72375" lIns="290425" spcFirstLastPara="1" rIns="13512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DON’T insert yourself into the person’s story</a:t>
              </a:r>
              <a:endParaRPr b="0" i="0" sz="1400" u="none" cap="none" strike="noStrike">
                <a:solidFill>
                  <a:srgbClr val="000000"/>
                </a:solidFill>
                <a:latin typeface="Arial"/>
                <a:ea typeface="Arial"/>
                <a:cs typeface="Arial"/>
                <a:sym typeface="Arial"/>
              </a:endParaRPr>
            </a:p>
          </p:txBody>
        </p:sp>
        <p:sp>
          <p:nvSpPr>
            <p:cNvPr id="314" name="Google Shape;314;p18"/>
            <p:cNvSpPr/>
            <p:nvPr/>
          </p:nvSpPr>
          <p:spPr>
            <a:xfrm>
              <a:off x="1474370" y="1711190"/>
              <a:ext cx="658654" cy="658654"/>
            </a:xfrm>
            <a:prstGeom prst="ellipse">
              <a:avLst/>
            </a:prstGeom>
            <a:blipFill rotWithShape="1">
              <a:blip r:embed="rId4">
                <a:alphaModFix/>
              </a:blip>
              <a:stretch>
                <a:fillRect b="0" l="0" r="0" t="0"/>
              </a:stretch>
            </a:blip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8"/>
            <p:cNvSpPr/>
            <p:nvPr/>
          </p:nvSpPr>
          <p:spPr>
            <a:xfrm rot="10800000">
              <a:off x="1803697" y="2566458"/>
              <a:ext cx="6507210" cy="658654"/>
            </a:xfrm>
            <a:prstGeom prst="homePlate">
              <a:avLst>
                <a:gd fmla="val 50000" name="adj"/>
              </a:avLst>
            </a:prstGeom>
            <a:solidFill>
              <a:schemeClr val="lt1"/>
            </a:solid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8"/>
            <p:cNvSpPr txBox="1"/>
            <p:nvPr/>
          </p:nvSpPr>
          <p:spPr>
            <a:xfrm>
              <a:off x="1968360" y="2566458"/>
              <a:ext cx="6342547" cy="658654"/>
            </a:xfrm>
            <a:prstGeom prst="rect">
              <a:avLst/>
            </a:prstGeom>
            <a:noFill/>
            <a:ln>
              <a:noFill/>
            </a:ln>
          </p:spPr>
          <p:txBody>
            <a:bodyPr anchorCtr="0" anchor="ctr" bIns="72375" lIns="290425" spcFirstLastPara="1" rIns="135125" wrap="square" tIns="72375">
              <a:noAutofit/>
            </a:bodyPr>
            <a:lstStyle/>
            <a:p>
              <a:pPr indent="0" lvl="0" marL="0" marR="0" rtl="0" algn="ctr">
                <a:lnSpc>
                  <a:spcPct val="9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DON’T force people to answer questions they don’t want to answer</a:t>
              </a:r>
              <a:endParaRPr b="0" i="0" sz="1400" u="none" cap="none" strike="noStrike">
                <a:solidFill>
                  <a:srgbClr val="000000"/>
                </a:solidFill>
                <a:latin typeface="Arial"/>
                <a:ea typeface="Arial"/>
                <a:cs typeface="Arial"/>
                <a:sym typeface="Arial"/>
              </a:endParaRPr>
            </a:p>
          </p:txBody>
        </p:sp>
        <p:sp>
          <p:nvSpPr>
            <p:cNvPr id="317" name="Google Shape;317;p18"/>
            <p:cNvSpPr/>
            <p:nvPr/>
          </p:nvSpPr>
          <p:spPr>
            <a:xfrm>
              <a:off x="1474370" y="2566458"/>
              <a:ext cx="658654" cy="658654"/>
            </a:xfrm>
            <a:prstGeom prst="ellipse">
              <a:avLst/>
            </a:prstGeom>
            <a:blipFill rotWithShape="1">
              <a:blip r:embed="rId4">
                <a:alphaModFix/>
              </a:blip>
              <a:stretch>
                <a:fillRect b="0" l="0" r="0" t="0"/>
              </a:stretch>
            </a:blipFill>
            <a:ln cap="flat" cmpd="sng" w="25400">
              <a:solidFill>
                <a:srgbClr val="55958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318" name="Google Shape;318;p18"/>
          <p:cNvPicPr preferRelativeResize="0"/>
          <p:nvPr/>
        </p:nvPicPr>
        <p:blipFill rotWithShape="1">
          <a:blip r:embed="rId5">
            <a:alphaModFix/>
          </a:blip>
          <a:srcRect b="0" l="0" r="0" t="0"/>
          <a:stretch/>
        </p:blipFill>
        <p:spPr>
          <a:xfrm>
            <a:off x="0" y="5410200"/>
            <a:ext cx="1431471" cy="1431471"/>
          </a:xfrm>
          <a:prstGeom prst="rect">
            <a:avLst/>
          </a:prstGeom>
          <a:noFill/>
          <a:ln>
            <a:noFill/>
          </a:ln>
        </p:spPr>
      </p:pic>
      <p:sp>
        <p:nvSpPr>
          <p:cNvPr id="319" name="Google Shape;319;p18"/>
          <p:cNvSpPr txBox="1"/>
          <p:nvPr/>
        </p:nvSpPr>
        <p:spPr>
          <a:xfrm>
            <a:off x="2994933" y="2114445"/>
            <a:ext cx="7041515" cy="49509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Calibri"/>
                <a:ea typeface="Calibri"/>
                <a:cs typeface="Calibri"/>
                <a:sym typeface="Calibri"/>
              </a:rPr>
              <a:t>Do not wake a sleeping </a:t>
            </a:r>
            <a:r>
              <a:rPr b="0" i="0" lang="en-US" sz="2500" u="none" cap="none" strike="noStrike">
                <a:solidFill>
                  <a:schemeClr val="dk1"/>
                </a:solidFill>
                <a:latin typeface="Calibri"/>
                <a:ea typeface="Calibri"/>
                <a:cs typeface="Calibri"/>
                <a:sym typeface="Calibri"/>
              </a:rPr>
              <a:t>person</a:t>
            </a:r>
            <a:r>
              <a:rPr b="0" i="0" lang="en-US" sz="2300" u="none" cap="none" strike="noStrike">
                <a:solidFill>
                  <a:schemeClr val="dk1"/>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Calibri"/>
                <a:ea typeface="Calibri"/>
                <a:cs typeface="Calibri"/>
                <a:sym typeface="Calibri"/>
              </a:rPr>
              <a:t>use the observation method</a:t>
            </a:r>
            <a:endParaRPr b="0" i="0" sz="2300" u="none" cap="none" strike="noStrike">
              <a:solidFill>
                <a:schemeClr val="dk1"/>
              </a:solidFill>
              <a:latin typeface="Calibri"/>
              <a:ea typeface="Calibri"/>
              <a:cs typeface="Calibri"/>
              <a:sym typeface="Calibri"/>
            </a:endParaRPr>
          </a:p>
        </p:txBody>
      </p:sp>
      <p:sp>
        <p:nvSpPr>
          <p:cNvPr id="320" name="Google Shape;320;p18"/>
          <p:cNvSpPr txBox="1"/>
          <p:nvPr/>
        </p:nvSpPr>
        <p:spPr>
          <a:xfrm>
            <a:off x="3159760" y="3461895"/>
            <a:ext cx="6775780" cy="36241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500" u="none" cap="none" strike="noStrike">
                <a:solidFill>
                  <a:schemeClr val="dk1"/>
                </a:solidFill>
                <a:latin typeface="Calibri"/>
                <a:ea typeface="Calibri"/>
                <a:cs typeface="Calibri"/>
                <a:sym typeface="Calibri"/>
              </a:rPr>
              <a:t>Make false promises</a:t>
            </a:r>
            <a:endParaRPr b="0" i="0" sz="2500" u="none" cap="none" strike="noStrike">
              <a:solidFill>
                <a:schemeClr val="dk1"/>
              </a:solidFill>
              <a:latin typeface="Calibri"/>
              <a:ea typeface="Calibri"/>
              <a:cs typeface="Calibri"/>
              <a:sym typeface="Calibri"/>
            </a:endParaRPr>
          </a:p>
        </p:txBody>
      </p:sp>
      <p:sp>
        <p:nvSpPr>
          <p:cNvPr id="321" name="Google Shape;321;p18"/>
          <p:cNvSpPr txBox="1"/>
          <p:nvPr/>
        </p:nvSpPr>
        <p:spPr>
          <a:xfrm>
            <a:off x="3380796" y="4395207"/>
            <a:ext cx="6232339" cy="56779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500" u="none" cap="none" strike="noStrike">
                <a:solidFill>
                  <a:schemeClr val="dk1"/>
                </a:solidFill>
                <a:latin typeface="Calibri"/>
                <a:ea typeface="Calibri"/>
                <a:cs typeface="Calibri"/>
                <a:sym typeface="Calibri"/>
              </a:rPr>
              <a:t>Record or take photos</a:t>
            </a:r>
            <a:endParaRPr b="0" i="0" sz="2500" u="none" cap="none" strike="noStrike">
              <a:solidFill>
                <a:schemeClr val="dk1"/>
              </a:solidFill>
              <a:latin typeface="Calibri"/>
              <a:ea typeface="Calibri"/>
              <a:cs typeface="Calibri"/>
              <a:sym typeface="Calibri"/>
            </a:endParaRPr>
          </a:p>
        </p:txBody>
      </p:sp>
      <p:sp>
        <p:nvSpPr>
          <p:cNvPr id="322" name="Google Shape;322;p18"/>
          <p:cNvSpPr txBox="1"/>
          <p:nvPr/>
        </p:nvSpPr>
        <p:spPr>
          <a:xfrm>
            <a:off x="3070916" y="5204985"/>
            <a:ext cx="7051619" cy="51044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500" u="none" cap="none" strike="noStrike">
                <a:solidFill>
                  <a:schemeClr val="dk1"/>
                </a:solidFill>
                <a:latin typeface="Calibri"/>
                <a:ea typeface="Calibri"/>
                <a:cs typeface="Calibri"/>
                <a:sym typeface="Calibri"/>
              </a:rPr>
              <a:t>Enter responses from people who are not experiencing unsheltered homelessness</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4"/>
          <p:cNvSpPr txBox="1"/>
          <p:nvPr>
            <p:ph type="title"/>
          </p:nvPr>
        </p:nvSpPr>
        <p:spPr>
          <a:xfrm>
            <a:off x="361188" y="36389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600">
                <a:latin typeface="Arial"/>
                <a:ea typeface="Arial"/>
                <a:cs typeface="Arial"/>
                <a:sym typeface="Arial"/>
              </a:rPr>
              <a:t>What is the Point-in-Time (PIT) Count?</a:t>
            </a:r>
            <a:endParaRPr b="0">
              <a:latin typeface="Arial"/>
              <a:ea typeface="Arial"/>
              <a:cs typeface="Arial"/>
              <a:sym typeface="Arial"/>
            </a:endParaRPr>
          </a:p>
        </p:txBody>
      </p:sp>
      <p:sp>
        <p:nvSpPr>
          <p:cNvPr id="117" name="Google Shape;117;p14"/>
          <p:cNvSpPr txBox="1"/>
          <p:nvPr/>
        </p:nvSpPr>
        <p:spPr>
          <a:xfrm>
            <a:off x="838199" y="2367734"/>
            <a:ext cx="10515599" cy="3042466"/>
          </a:xfrm>
          <a:prstGeom prst="rect">
            <a:avLst/>
          </a:prstGeom>
          <a:noFill/>
          <a:ln>
            <a:noFill/>
          </a:ln>
        </p:spPr>
        <p:txBody>
          <a:bodyPr anchorCtr="0" anchor="t" bIns="45700" lIns="91425" spcFirstLastPara="1" rIns="91425" wrap="square" tIns="45700">
            <a:normAutofit fontScale="92500" lnSpcReduction="20000"/>
          </a:bodyPr>
          <a:lstStyle/>
          <a:p>
            <a:pPr indent="-215265" lvl="0" marL="228600" marR="0" rtl="0" algn="l">
              <a:lnSpc>
                <a:spcPct val="90000"/>
              </a:lnSpc>
              <a:spcBef>
                <a:spcPts val="0"/>
              </a:spcBef>
              <a:spcAft>
                <a:spcPts val="0"/>
              </a:spcAft>
              <a:buClr>
                <a:srgbClr val="000000"/>
              </a:buClr>
              <a:buSzPct val="100000"/>
              <a:buFont typeface="Arial"/>
              <a:buChar char="•"/>
            </a:pPr>
            <a:r>
              <a:rPr b="0" i="0" lang="en-US" sz="2800" u="none" cap="none" strike="noStrike">
                <a:solidFill>
                  <a:schemeClr val="dk1"/>
                </a:solidFill>
                <a:latin typeface="Arial"/>
                <a:ea typeface="Arial"/>
                <a:cs typeface="Arial"/>
                <a:sym typeface="Arial"/>
              </a:rPr>
              <a:t>A literal count of all the people experiencing homelessness in our community on a single night (i.e., at a </a:t>
            </a:r>
            <a:r>
              <a:rPr b="1" i="0" lang="en-US" sz="2800" u="none" cap="none" strike="noStrike">
                <a:solidFill>
                  <a:schemeClr val="dk1"/>
                </a:solidFill>
                <a:latin typeface="Arial"/>
                <a:ea typeface="Arial"/>
                <a:cs typeface="Arial"/>
                <a:sym typeface="Arial"/>
              </a:rPr>
              <a:t>point in time</a:t>
            </a:r>
            <a:r>
              <a:rPr b="0" i="0" lang="en-US" sz="2800" u="none" cap="none" strike="noStrike">
                <a:solidFill>
                  <a:schemeClr val="dk1"/>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a:p>
            <a:pPr indent="-215265" lvl="0" marL="228600" marR="0" rtl="0" algn="just">
              <a:lnSpc>
                <a:spcPct val="90000"/>
              </a:lnSpc>
              <a:spcBef>
                <a:spcPts val="1000"/>
              </a:spcBef>
              <a:spcAft>
                <a:spcPts val="0"/>
              </a:spcAft>
              <a:buClr>
                <a:srgbClr val="000000"/>
              </a:buClr>
              <a:buSzPct val="100000"/>
              <a:buFont typeface="Arial"/>
              <a:buChar char="•"/>
            </a:pPr>
            <a:r>
              <a:rPr b="0" i="0" lang="en-US" sz="2800" u="none" cap="none" strike="noStrike">
                <a:solidFill>
                  <a:schemeClr val="dk1"/>
                </a:solidFill>
                <a:latin typeface="Arial"/>
                <a:ea typeface="Arial"/>
                <a:cs typeface="Arial"/>
                <a:sym typeface="Arial"/>
              </a:rPr>
              <a:t>Conducted by every community in the U.S. at the end of January</a:t>
            </a:r>
            <a:endParaRPr b="0" i="0" sz="2800" u="none" cap="none" strike="noStrike">
              <a:solidFill>
                <a:srgbClr val="000000"/>
              </a:solidFill>
              <a:latin typeface="Arial"/>
              <a:ea typeface="Arial"/>
              <a:cs typeface="Arial"/>
              <a:sym typeface="Arial"/>
            </a:endParaRPr>
          </a:p>
          <a:p>
            <a:pPr indent="-215265" lvl="0" marL="228600" marR="0" rtl="0" algn="l">
              <a:lnSpc>
                <a:spcPct val="90000"/>
              </a:lnSpc>
              <a:spcBef>
                <a:spcPts val="1000"/>
              </a:spcBef>
              <a:spcAft>
                <a:spcPts val="0"/>
              </a:spcAft>
              <a:buClr>
                <a:srgbClr val="000000"/>
              </a:buClr>
              <a:buSzPct val="100000"/>
              <a:buFont typeface="Arial"/>
              <a:buChar char="•"/>
            </a:pPr>
            <a:r>
              <a:rPr b="0" i="0" lang="en-US" sz="2800" u="none" cap="none" strike="noStrike">
                <a:solidFill>
                  <a:schemeClr val="dk1"/>
                </a:solidFill>
                <a:latin typeface="Arial"/>
                <a:ea typeface="Arial"/>
                <a:cs typeface="Arial"/>
                <a:sym typeface="Arial"/>
              </a:rPr>
              <a:t>A “snapshot” of homelessness on one night: </a:t>
            </a:r>
            <a:r>
              <a:rPr b="1" i="0" lang="en-US" sz="2800" u="none" cap="none" strike="noStrike">
                <a:solidFill>
                  <a:schemeClr val="dk1"/>
                </a:solidFill>
                <a:latin typeface="Arial"/>
                <a:ea typeface="Arial"/>
                <a:cs typeface="Arial"/>
                <a:sym typeface="Arial"/>
              </a:rPr>
              <a:t>Wednesday, January 2</a:t>
            </a:r>
            <a:r>
              <a:rPr b="1" lang="en-US" sz="2800">
                <a:solidFill>
                  <a:schemeClr val="dk1"/>
                </a:solidFill>
              </a:rPr>
              <a:t>8</a:t>
            </a:r>
            <a:r>
              <a:rPr b="1" baseline="30000" lang="en-US" sz="2800">
                <a:solidFill>
                  <a:schemeClr val="dk1"/>
                </a:solidFill>
              </a:rPr>
              <a:t>th</a:t>
            </a:r>
            <a:r>
              <a:rPr b="1" i="0" lang="en-US" sz="2800" u="none" cap="none" strike="noStrike">
                <a:solidFill>
                  <a:schemeClr val="dk1"/>
                </a:solidFill>
                <a:latin typeface="Arial"/>
                <a:ea typeface="Arial"/>
                <a:cs typeface="Arial"/>
                <a:sym typeface="Arial"/>
              </a:rPr>
              <a:t>, 202</a:t>
            </a:r>
            <a:r>
              <a:rPr b="1" lang="en-US" sz="2800">
                <a:solidFill>
                  <a:schemeClr val="dk1"/>
                </a:solidFill>
              </a:rPr>
              <a:t>6</a:t>
            </a:r>
            <a:endParaRPr b="1" i="0" sz="28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rgbClr val="000000"/>
              </a:buClr>
              <a:buSzPct val="100000"/>
              <a:buFont typeface="Arial"/>
              <a:buNone/>
            </a:pPr>
            <a:r>
              <a:t/>
            </a:r>
            <a:endParaRPr b="0" i="0" sz="2800" u="none" cap="none" strike="noStrike">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rgbClr val="000000"/>
              </a:buClr>
              <a:buSzPct val="100000"/>
              <a:buFont typeface="Arial"/>
              <a:buNone/>
            </a:pPr>
            <a:r>
              <a:t/>
            </a:r>
            <a:endParaRPr b="0" i="0" sz="2800" u="none" cap="none" strike="noStrike">
              <a:solidFill>
                <a:schemeClr val="dk1"/>
              </a:solidFill>
              <a:latin typeface="Arial"/>
              <a:ea typeface="Arial"/>
              <a:cs typeface="Arial"/>
              <a:sym typeface="Arial"/>
            </a:endParaRPr>
          </a:p>
          <a:p>
            <a:pPr indent="-50800" lvl="0" marL="228600" marR="0" rtl="0" algn="l">
              <a:lnSpc>
                <a:spcPct val="90000"/>
              </a:lnSpc>
              <a:spcBef>
                <a:spcPts val="1000"/>
              </a:spcBef>
              <a:spcAft>
                <a:spcPts val="0"/>
              </a:spcAft>
              <a:buClr>
                <a:srgbClr val="000000"/>
              </a:buClr>
              <a:buSzPct val="100000"/>
              <a:buFont typeface="Arial"/>
              <a:buNone/>
            </a:pPr>
            <a:r>
              <a:t/>
            </a:r>
            <a:endParaRPr b="0" i="0" sz="2800" u="none" cap="none" strike="noStrike">
              <a:solidFill>
                <a:schemeClr val="dk1"/>
              </a:solidFill>
              <a:latin typeface="Arial"/>
              <a:ea typeface="Arial"/>
              <a:cs typeface="Arial"/>
              <a:sym typeface="Arial"/>
            </a:endParaRPr>
          </a:p>
        </p:txBody>
      </p:sp>
      <p:pic>
        <p:nvPicPr>
          <p:cNvPr descr="Logo&#10;&#10;Description automatically generated" id="118" name="Google Shape;118;p14"/>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What to Bring?</a:t>
            </a:r>
            <a:endParaRPr/>
          </a:p>
        </p:txBody>
      </p:sp>
      <p:sp>
        <p:nvSpPr>
          <p:cNvPr id="329" name="Google Shape;329;p19"/>
          <p:cNvSpPr txBox="1"/>
          <p:nvPr>
            <p:ph idx="1" type="body"/>
          </p:nvPr>
        </p:nvSpPr>
        <p:spPr>
          <a:xfrm>
            <a:off x="1101969" y="1902452"/>
            <a:ext cx="10515600" cy="4346575"/>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Weather-appropriate clothing:</a:t>
            </a:r>
            <a:endParaRPr sz="3200"/>
          </a:p>
          <a:p>
            <a:pPr indent="-342900" lvl="1" marL="914400" rtl="0" algn="l">
              <a:lnSpc>
                <a:spcPct val="90000"/>
              </a:lnSpc>
              <a:spcBef>
                <a:spcPts val="500"/>
              </a:spcBef>
              <a:spcAft>
                <a:spcPts val="0"/>
              </a:spcAft>
              <a:buSzPts val="1800"/>
              <a:buChar char="•"/>
            </a:pPr>
            <a:r>
              <a:rPr lang="en-US" sz="2800"/>
              <a:t>Warm, dry clothing that is comfortable to move around in</a:t>
            </a:r>
            <a:endParaRPr/>
          </a:p>
          <a:p>
            <a:pPr indent="-342900" lvl="1" marL="914400" rtl="0" algn="l">
              <a:lnSpc>
                <a:spcPct val="90000"/>
              </a:lnSpc>
              <a:spcBef>
                <a:spcPts val="500"/>
              </a:spcBef>
              <a:spcAft>
                <a:spcPts val="0"/>
              </a:spcAft>
              <a:buSzPts val="1800"/>
              <a:buChar char="•"/>
            </a:pPr>
            <a:r>
              <a:rPr lang="en-US" sz="2800"/>
              <a:t>Layers!</a:t>
            </a:r>
            <a:endParaRPr sz="2800"/>
          </a:p>
          <a:p>
            <a:pPr indent="-342900" lvl="1" marL="914400" rtl="0" algn="l">
              <a:lnSpc>
                <a:spcPct val="90000"/>
              </a:lnSpc>
              <a:spcBef>
                <a:spcPts val="500"/>
              </a:spcBef>
              <a:spcAft>
                <a:spcPts val="0"/>
              </a:spcAft>
              <a:buSzPts val="1800"/>
              <a:buChar char="•"/>
            </a:pPr>
            <a:r>
              <a:rPr lang="en-US" sz="2800"/>
              <a:t>Light or bright colored / reflective clothing</a:t>
            </a:r>
            <a:endParaRPr sz="2800"/>
          </a:p>
          <a:p>
            <a:pPr indent="-342900" lvl="1" marL="914400" rtl="0" algn="l">
              <a:lnSpc>
                <a:spcPct val="90000"/>
              </a:lnSpc>
              <a:spcBef>
                <a:spcPts val="500"/>
              </a:spcBef>
              <a:spcAft>
                <a:spcPts val="0"/>
              </a:spcAft>
              <a:buSzPts val="1800"/>
              <a:buChar char="•"/>
            </a:pPr>
            <a:r>
              <a:rPr lang="en-US" sz="2800"/>
              <a:t>Warm, sturdy shoes you can walk in</a:t>
            </a:r>
            <a:endParaRPr sz="2800"/>
          </a:p>
          <a:p>
            <a:pPr indent="-342900" lvl="0" marL="457200" rtl="0" algn="l">
              <a:lnSpc>
                <a:spcPct val="90000"/>
              </a:lnSpc>
              <a:spcBef>
                <a:spcPts val="1000"/>
              </a:spcBef>
              <a:spcAft>
                <a:spcPts val="0"/>
              </a:spcAft>
              <a:buSzPts val="1800"/>
              <a:buChar char="•"/>
            </a:pPr>
            <a:r>
              <a:rPr lang="en-US"/>
              <a:t>Flashlights and/or headlamp</a:t>
            </a:r>
            <a:endParaRPr sz="3200"/>
          </a:p>
          <a:p>
            <a:pPr indent="-342900" lvl="0" marL="457200" rtl="0" algn="l">
              <a:lnSpc>
                <a:spcPct val="90000"/>
              </a:lnSpc>
              <a:spcBef>
                <a:spcPts val="1000"/>
              </a:spcBef>
              <a:spcAft>
                <a:spcPts val="0"/>
              </a:spcAft>
              <a:buSzPts val="1800"/>
              <a:buChar char="•"/>
            </a:pPr>
            <a:r>
              <a:rPr lang="en-US"/>
              <a:t>Fully charged cell phone– bring your charger and a back-up battery</a:t>
            </a:r>
            <a:endParaRPr/>
          </a:p>
          <a:p>
            <a:pPr indent="-342900" lvl="0" marL="457200" rtl="0" algn="l">
              <a:lnSpc>
                <a:spcPct val="90000"/>
              </a:lnSpc>
              <a:spcBef>
                <a:spcPts val="1000"/>
              </a:spcBef>
              <a:spcAft>
                <a:spcPts val="0"/>
              </a:spcAft>
              <a:buSzPts val="1800"/>
              <a:buChar char="•"/>
            </a:pPr>
            <a:r>
              <a:rPr lang="en-US"/>
              <a:t>Energy and compassion!</a:t>
            </a:r>
            <a:endParaRPr sz="3200"/>
          </a:p>
        </p:txBody>
      </p:sp>
      <p:pic>
        <p:nvPicPr>
          <p:cNvPr descr="Logo&#10;&#10;Description automatically generated" id="330" name="Google Shape;330;p19"/>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8"/>
          <p:cNvSpPr txBox="1"/>
          <p:nvPr>
            <p:ph type="title"/>
          </p:nvPr>
        </p:nvSpPr>
        <p:spPr>
          <a:xfrm>
            <a:off x="252984"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Counting Us App: Register &amp; Download</a:t>
            </a:r>
            <a:endParaRPr/>
          </a:p>
        </p:txBody>
      </p:sp>
      <p:sp>
        <p:nvSpPr>
          <p:cNvPr id="337" name="Google Shape;337;p8"/>
          <p:cNvSpPr txBox="1"/>
          <p:nvPr>
            <p:ph idx="1" type="body"/>
          </p:nvPr>
        </p:nvSpPr>
        <p:spPr>
          <a:xfrm>
            <a:off x="1084384" y="2146300"/>
            <a:ext cx="10515600" cy="4346575"/>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3200" u="sng">
                <a:solidFill>
                  <a:schemeClr val="hlink"/>
                </a:solidFill>
                <a:hlinkClick r:id="rId3"/>
              </a:rPr>
              <a:t>Register for the Maryland Balance of State CoC PIT Count and download the Mobile App</a:t>
            </a:r>
            <a:endParaRPr sz="3200"/>
          </a:p>
          <a:p>
            <a:pPr indent="0" lvl="0" marL="114300" rtl="0" algn="l">
              <a:lnSpc>
                <a:spcPct val="90000"/>
              </a:lnSpc>
              <a:spcBef>
                <a:spcPts val="1000"/>
              </a:spcBef>
              <a:spcAft>
                <a:spcPts val="0"/>
              </a:spcAft>
              <a:buSzPts val="1800"/>
              <a:buNone/>
            </a:pPr>
            <a:r>
              <a:t/>
            </a:r>
            <a:endParaRPr sz="3200"/>
          </a:p>
        </p:txBody>
      </p:sp>
      <p:pic>
        <p:nvPicPr>
          <p:cNvPr descr="Logo&#10;&#10;Description automatically generated" id="338" name="Google Shape;338;p8"/>
          <p:cNvPicPr preferRelativeResize="0"/>
          <p:nvPr/>
        </p:nvPicPr>
        <p:blipFill rotWithShape="1">
          <a:blip r:embed="rId4">
            <a:alphaModFix/>
          </a:blip>
          <a:srcRect b="0" l="0" r="0" t="0"/>
          <a:stretch/>
        </p:blipFill>
        <p:spPr>
          <a:xfrm>
            <a:off x="0" y="5410200"/>
            <a:ext cx="1431471" cy="14314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9"/>
          <p:cNvSpPr txBox="1"/>
          <p:nvPr>
            <p:ph type="title"/>
          </p:nvPr>
        </p:nvSpPr>
        <p:spPr>
          <a:xfrm>
            <a:off x="326136" y="3468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Counting Us App: Conditional Logic</a:t>
            </a:r>
            <a:endParaRPr/>
          </a:p>
        </p:txBody>
      </p:sp>
      <p:sp>
        <p:nvSpPr>
          <p:cNvPr id="345" name="Google Shape;345;p9"/>
          <p:cNvSpPr txBox="1"/>
          <p:nvPr>
            <p:ph idx="1" type="body"/>
          </p:nvPr>
        </p:nvSpPr>
        <p:spPr>
          <a:xfrm>
            <a:off x="1084384" y="2330504"/>
            <a:ext cx="10515600" cy="4346575"/>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3200"/>
              <a:t>The App ends surveys early for people not experiencing unsheltered homelessness (HUD).</a:t>
            </a:r>
            <a:endParaRPr/>
          </a:p>
          <a:p>
            <a:pPr indent="-342900" lvl="0" marL="457200" rtl="0" algn="l">
              <a:lnSpc>
                <a:spcPct val="90000"/>
              </a:lnSpc>
              <a:spcBef>
                <a:spcPts val="1000"/>
              </a:spcBef>
              <a:spcAft>
                <a:spcPts val="0"/>
              </a:spcAft>
              <a:buSzPts val="1800"/>
              <a:buChar char="•"/>
            </a:pPr>
            <a:r>
              <a:rPr lang="en-US" sz="3200"/>
              <a:t>Conditional logic helps guide the survey.</a:t>
            </a:r>
            <a:endParaRPr/>
          </a:p>
        </p:txBody>
      </p:sp>
      <p:pic>
        <p:nvPicPr>
          <p:cNvPr descr="Logo&#10;&#10;Description automatically generated" id="346" name="Google Shape;346;p9"/>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0"/>
          <p:cNvSpPr txBox="1"/>
          <p:nvPr>
            <p:ph type="title"/>
          </p:nvPr>
        </p:nvSpPr>
        <p:spPr>
          <a:xfrm>
            <a:off x="307848" y="3468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Losing Cell Service</a:t>
            </a:r>
            <a:endParaRPr/>
          </a:p>
        </p:txBody>
      </p:sp>
      <p:sp>
        <p:nvSpPr>
          <p:cNvPr id="353" name="Google Shape;353;p10"/>
          <p:cNvSpPr txBox="1"/>
          <p:nvPr>
            <p:ph idx="1" type="body"/>
          </p:nvPr>
        </p:nvSpPr>
        <p:spPr>
          <a:xfrm>
            <a:off x="1084384" y="2330505"/>
            <a:ext cx="10515600" cy="2680408"/>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3200"/>
              <a:t>If you lose service, save </a:t>
            </a:r>
            <a:r>
              <a:rPr lang="en-US" sz="3200" u="sng"/>
              <a:t>drafts</a:t>
            </a:r>
            <a:r>
              <a:rPr lang="en-US" sz="3200"/>
              <a:t> and submit later!</a:t>
            </a:r>
            <a:endParaRPr/>
          </a:p>
          <a:p>
            <a:pPr indent="-342900" lvl="0" marL="457200" rtl="0" algn="l">
              <a:lnSpc>
                <a:spcPct val="90000"/>
              </a:lnSpc>
              <a:spcBef>
                <a:spcPts val="1000"/>
              </a:spcBef>
              <a:spcAft>
                <a:spcPts val="0"/>
              </a:spcAft>
              <a:buSzPts val="1800"/>
              <a:buChar char="•"/>
            </a:pPr>
            <a:r>
              <a:rPr lang="en-US" sz="3200"/>
              <a:t>At the end of the night, make sure you have no unsubmitted drafts.</a:t>
            </a:r>
            <a:endParaRPr/>
          </a:p>
        </p:txBody>
      </p:sp>
      <p:pic>
        <p:nvPicPr>
          <p:cNvPr descr="Logo&#10;&#10;Description automatically generated" id="354" name="Google Shape;354;p10"/>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1"/>
          <p:cNvSpPr txBox="1"/>
          <p:nvPr>
            <p:ph type="title"/>
          </p:nvPr>
        </p:nvSpPr>
        <p:spPr>
          <a:xfrm>
            <a:off x="344424" y="3468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Survey Preview</a:t>
            </a:r>
            <a:endParaRPr/>
          </a:p>
        </p:txBody>
      </p:sp>
      <p:sp>
        <p:nvSpPr>
          <p:cNvPr id="361" name="Google Shape;361;p21"/>
          <p:cNvSpPr txBox="1"/>
          <p:nvPr>
            <p:ph idx="1" type="body"/>
          </p:nvPr>
        </p:nvSpPr>
        <p:spPr>
          <a:xfrm>
            <a:off x="1084384" y="2330504"/>
            <a:ext cx="10515600" cy="4346575"/>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3200" u="sng">
                <a:solidFill>
                  <a:schemeClr val="hlink"/>
                </a:solidFill>
                <a:hlinkClick r:id="rId3"/>
              </a:rPr>
              <a:t>Paper version of the 2025 survey</a:t>
            </a:r>
            <a:endParaRPr sz="3200"/>
          </a:p>
          <a:p>
            <a:pPr indent="-228600" lvl="0" marL="457200" rtl="0" algn="l">
              <a:lnSpc>
                <a:spcPct val="90000"/>
              </a:lnSpc>
              <a:spcBef>
                <a:spcPts val="1000"/>
              </a:spcBef>
              <a:spcAft>
                <a:spcPts val="0"/>
              </a:spcAft>
              <a:buSzPts val="1800"/>
              <a:buNone/>
            </a:pPr>
            <a:r>
              <a:t/>
            </a:r>
            <a:endParaRPr sz="3200"/>
          </a:p>
          <a:p>
            <a:pPr indent="-228600" lvl="0" marL="457200" rtl="0" algn="l">
              <a:lnSpc>
                <a:spcPct val="90000"/>
              </a:lnSpc>
              <a:spcBef>
                <a:spcPts val="1000"/>
              </a:spcBef>
              <a:spcAft>
                <a:spcPts val="0"/>
              </a:spcAft>
              <a:buSzPts val="1800"/>
              <a:buNone/>
            </a:pPr>
            <a:r>
              <a:t/>
            </a:r>
            <a:endParaRPr sz="3200"/>
          </a:p>
        </p:txBody>
      </p:sp>
      <p:pic>
        <p:nvPicPr>
          <p:cNvPr descr="Logo&#10;&#10;Description automatically generated" id="362" name="Google Shape;362;p21"/>
          <p:cNvPicPr preferRelativeResize="0"/>
          <p:nvPr/>
        </p:nvPicPr>
        <p:blipFill rotWithShape="1">
          <a:blip r:embed="rId4">
            <a:alphaModFix/>
          </a:blip>
          <a:srcRect b="0" l="0" r="0" t="0"/>
          <a:stretch/>
        </p:blipFill>
        <p:spPr>
          <a:xfrm>
            <a:off x="0" y="5410200"/>
            <a:ext cx="1431471" cy="14314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2"/>
          <p:cNvSpPr txBox="1"/>
          <p:nvPr>
            <p:ph type="title"/>
          </p:nvPr>
        </p:nvSpPr>
        <p:spPr>
          <a:xfrm>
            <a:off x="344424" y="3468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lang="en-US" sz="3600"/>
              <a:t>MD Balance of State Training Resources</a:t>
            </a:r>
            <a:endParaRPr/>
          </a:p>
        </p:txBody>
      </p:sp>
      <p:sp>
        <p:nvSpPr>
          <p:cNvPr id="369" name="Google Shape;369;p22"/>
          <p:cNvSpPr txBox="1"/>
          <p:nvPr>
            <p:ph idx="1" type="body"/>
          </p:nvPr>
        </p:nvSpPr>
        <p:spPr>
          <a:xfrm>
            <a:off x="1084384" y="2330504"/>
            <a:ext cx="10515600" cy="4346575"/>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3200"/>
              <a:t>mdboscoc.org/pit-count</a:t>
            </a:r>
            <a:endParaRPr/>
          </a:p>
          <a:p>
            <a:pPr indent="-342900" lvl="0" marL="457200" rtl="0" algn="l">
              <a:lnSpc>
                <a:spcPct val="90000"/>
              </a:lnSpc>
              <a:spcBef>
                <a:spcPts val="1000"/>
              </a:spcBef>
              <a:spcAft>
                <a:spcPts val="0"/>
              </a:spcAft>
              <a:buSzPts val="1800"/>
              <a:buChar char="•"/>
            </a:pPr>
            <a:r>
              <a:rPr lang="en-US" sz="3200" u="sng">
                <a:solidFill>
                  <a:schemeClr val="hlink"/>
                </a:solidFill>
                <a:hlinkClick r:id="rId3"/>
              </a:rPr>
              <a:t>Training Video: Part 1</a:t>
            </a:r>
            <a:endParaRPr sz="3200"/>
          </a:p>
          <a:p>
            <a:pPr indent="-342900" lvl="0" marL="457200" rtl="0" algn="l">
              <a:lnSpc>
                <a:spcPct val="90000"/>
              </a:lnSpc>
              <a:spcBef>
                <a:spcPts val="1000"/>
              </a:spcBef>
              <a:spcAft>
                <a:spcPts val="0"/>
              </a:spcAft>
              <a:buSzPts val="1800"/>
              <a:buChar char="•"/>
            </a:pPr>
            <a:r>
              <a:rPr lang="en-US" sz="3200" u="sng">
                <a:solidFill>
                  <a:schemeClr val="hlink"/>
                </a:solidFill>
                <a:hlinkClick r:id="rId4"/>
              </a:rPr>
              <a:t>Training Video: Part 2</a:t>
            </a:r>
            <a:endParaRPr sz="3200"/>
          </a:p>
          <a:p>
            <a:pPr indent="-342900" lvl="0" marL="457200" rtl="0" algn="l">
              <a:lnSpc>
                <a:spcPct val="90000"/>
              </a:lnSpc>
              <a:spcBef>
                <a:spcPts val="1000"/>
              </a:spcBef>
              <a:spcAft>
                <a:spcPts val="0"/>
              </a:spcAft>
              <a:buSzPts val="1800"/>
              <a:buChar char="•"/>
            </a:pPr>
            <a:r>
              <a:rPr lang="en-US" sz="3200" u="sng">
                <a:solidFill>
                  <a:schemeClr val="hlink"/>
                </a:solidFill>
                <a:hlinkClick r:id="rId5"/>
              </a:rPr>
              <a:t>Counting Us App Registration One-Pager</a:t>
            </a:r>
            <a:endParaRPr sz="3200"/>
          </a:p>
          <a:p>
            <a:pPr indent="-342900" lvl="0" marL="457200" rtl="0" algn="l">
              <a:lnSpc>
                <a:spcPct val="90000"/>
              </a:lnSpc>
              <a:spcBef>
                <a:spcPts val="1000"/>
              </a:spcBef>
              <a:spcAft>
                <a:spcPts val="0"/>
              </a:spcAft>
              <a:buSzPts val="1800"/>
              <a:buChar char="•"/>
            </a:pPr>
            <a:r>
              <a:rPr lang="en-US" sz="3200" u="sng">
                <a:solidFill>
                  <a:schemeClr val="hlink"/>
                </a:solidFill>
                <a:hlinkClick r:id="rId6"/>
              </a:rPr>
              <a:t>Paper Version of the Survey</a:t>
            </a:r>
            <a:endParaRPr sz="3200"/>
          </a:p>
          <a:p>
            <a:pPr indent="-228600" lvl="0" marL="457200" rtl="0" algn="l">
              <a:lnSpc>
                <a:spcPct val="90000"/>
              </a:lnSpc>
              <a:spcBef>
                <a:spcPts val="1000"/>
              </a:spcBef>
              <a:spcAft>
                <a:spcPts val="0"/>
              </a:spcAft>
              <a:buSzPts val="1800"/>
              <a:buNone/>
            </a:pPr>
            <a:r>
              <a:t/>
            </a:r>
            <a:endParaRPr sz="3200"/>
          </a:p>
          <a:p>
            <a:pPr indent="-228600" lvl="0" marL="457200" rtl="0" algn="l">
              <a:lnSpc>
                <a:spcPct val="90000"/>
              </a:lnSpc>
              <a:spcBef>
                <a:spcPts val="1000"/>
              </a:spcBef>
              <a:spcAft>
                <a:spcPts val="0"/>
              </a:spcAft>
              <a:buSzPts val="1800"/>
              <a:buNone/>
            </a:pPr>
            <a:r>
              <a:t/>
            </a:r>
            <a:endParaRPr sz="3200"/>
          </a:p>
        </p:txBody>
      </p:sp>
      <p:pic>
        <p:nvPicPr>
          <p:cNvPr descr="Logo&#10;&#10;Description automatically generated" id="370" name="Google Shape;370;p22"/>
          <p:cNvPicPr preferRelativeResize="0"/>
          <p:nvPr/>
        </p:nvPicPr>
        <p:blipFill rotWithShape="1">
          <a:blip r:embed="rId7">
            <a:alphaModFix/>
          </a:blip>
          <a:srcRect b="0" l="0" r="0" t="0"/>
          <a:stretch/>
        </p:blipFill>
        <p:spPr>
          <a:xfrm>
            <a:off x="0" y="5410200"/>
            <a:ext cx="1431471" cy="14314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pSp>
        <p:nvGrpSpPr>
          <p:cNvPr id="376" name="Google Shape;376;p23"/>
          <p:cNvGrpSpPr/>
          <p:nvPr/>
        </p:nvGrpSpPr>
        <p:grpSpPr>
          <a:xfrm>
            <a:off x="0" y="0"/>
            <a:ext cx="12212541" cy="6858000"/>
            <a:chOff x="-20542" y="20377"/>
            <a:chExt cx="12212541" cy="6858000"/>
          </a:xfrm>
        </p:grpSpPr>
        <p:pic>
          <p:nvPicPr>
            <p:cNvPr descr="A picture containing indoor, mirror, small, sitting&#10;&#10;Description automatically generated" id="377" name="Google Shape;377;p23"/>
            <p:cNvPicPr preferRelativeResize="0"/>
            <p:nvPr/>
          </p:nvPicPr>
          <p:blipFill rotWithShape="1">
            <a:blip r:embed="rId3">
              <a:alphaModFix/>
            </a:blip>
            <a:srcRect b="0" l="0" r="0" t="0"/>
            <a:stretch/>
          </p:blipFill>
          <p:spPr>
            <a:xfrm>
              <a:off x="3189766" y="20377"/>
              <a:ext cx="9002233" cy="6858000"/>
            </a:xfrm>
            <a:prstGeom prst="rect">
              <a:avLst/>
            </a:prstGeom>
            <a:noFill/>
            <a:ln>
              <a:noFill/>
            </a:ln>
          </p:spPr>
        </p:pic>
        <p:pic>
          <p:nvPicPr>
            <p:cNvPr descr="A picture containing indoor, mirror, small, sitting&#10;&#10;Description automatically generated" id="378" name="Google Shape;378;p23"/>
            <p:cNvPicPr preferRelativeResize="0"/>
            <p:nvPr/>
          </p:nvPicPr>
          <p:blipFill rotWithShape="1">
            <a:blip r:embed="rId4">
              <a:alphaModFix/>
            </a:blip>
            <a:srcRect b="0" l="0" r="0" t="0"/>
            <a:stretch/>
          </p:blipFill>
          <p:spPr>
            <a:xfrm flipH="1">
              <a:off x="-20542" y="20377"/>
              <a:ext cx="3401694" cy="6858000"/>
            </a:xfrm>
            <a:prstGeom prst="rect">
              <a:avLst/>
            </a:prstGeom>
            <a:noFill/>
            <a:ln>
              <a:noFill/>
            </a:ln>
          </p:spPr>
        </p:pic>
      </p:grpSp>
      <p:sp>
        <p:nvSpPr>
          <p:cNvPr descr="People with documents" id="379" name="Google Shape;379;p23"/>
          <p:cNvSpPr/>
          <p:nvPr/>
        </p:nvSpPr>
        <p:spPr>
          <a:xfrm>
            <a:off x="0" y="-30566"/>
            <a:ext cx="12212542" cy="6919131"/>
          </a:xfrm>
          <a:custGeom>
            <a:rect b="b" l="l" r="r" t="t"/>
            <a:pathLst>
              <a:path extrusionOk="0" h="6858000" w="12189460">
                <a:moveTo>
                  <a:pt x="0" y="6858000"/>
                </a:moveTo>
                <a:lnTo>
                  <a:pt x="12188952" y="6858000"/>
                </a:lnTo>
                <a:lnTo>
                  <a:pt x="12188952" y="0"/>
                </a:lnTo>
                <a:lnTo>
                  <a:pt x="0" y="0"/>
                </a:lnTo>
                <a:lnTo>
                  <a:pt x="0" y="6858000"/>
                </a:lnTo>
                <a:close/>
              </a:path>
            </a:pathLst>
          </a:custGeom>
          <a:solidFill>
            <a:schemeClr val="accent2">
              <a:alpha val="72156"/>
            </a:scheme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0" name="Google Shape;380;p23"/>
          <p:cNvSpPr txBox="1"/>
          <p:nvPr>
            <p:ph type="title"/>
          </p:nvPr>
        </p:nvSpPr>
        <p:spPr>
          <a:xfrm>
            <a:off x="396131" y="2145108"/>
            <a:ext cx="5628351" cy="2567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Font typeface="Gill Sans"/>
              <a:buNone/>
            </a:pPr>
            <a:r>
              <a:rPr lang="en-US" sz="6600">
                <a:latin typeface="Calibri"/>
                <a:ea typeface="Calibri"/>
                <a:cs typeface="Calibri"/>
                <a:sym typeface="Calibri"/>
              </a:rPr>
              <a:t>Thank You!</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ph type="title"/>
          </p:nvPr>
        </p:nvSpPr>
        <p:spPr>
          <a:xfrm>
            <a:off x="838200" y="36539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600">
                <a:latin typeface="Arial"/>
                <a:ea typeface="Arial"/>
                <a:cs typeface="Arial"/>
                <a:sym typeface="Arial"/>
              </a:rPr>
              <a:t>Why do we do a PIT count?</a:t>
            </a:r>
            <a:endParaRPr b="0" sz="3600">
              <a:latin typeface="Arial"/>
              <a:ea typeface="Arial"/>
              <a:cs typeface="Arial"/>
              <a:sym typeface="Arial"/>
            </a:endParaRPr>
          </a:p>
        </p:txBody>
      </p:sp>
      <p:grpSp>
        <p:nvGrpSpPr>
          <p:cNvPr id="125" name="Google Shape;125;p2"/>
          <p:cNvGrpSpPr/>
          <p:nvPr/>
        </p:nvGrpSpPr>
        <p:grpSpPr>
          <a:xfrm>
            <a:off x="1400202" y="2004275"/>
            <a:ext cx="8918508" cy="4349418"/>
            <a:chOff x="0" y="840"/>
            <a:chExt cx="8918508" cy="4349418"/>
          </a:xfrm>
        </p:grpSpPr>
        <p:sp>
          <p:nvSpPr>
            <p:cNvPr id="126" name="Google Shape;126;p2"/>
            <p:cNvSpPr/>
            <p:nvPr/>
          </p:nvSpPr>
          <p:spPr>
            <a:xfrm rot="10800000">
              <a:off x="924643" y="840"/>
              <a:ext cx="7993865" cy="1209174"/>
            </a:xfrm>
            <a:prstGeom prst="homePlate">
              <a:avLst>
                <a:gd fmla="val 50000" name="adj"/>
              </a:avLst>
            </a:prstGeom>
            <a:solidFill>
              <a:srgbClr val="6C4B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226936" y="840"/>
              <a:ext cx="7691572" cy="1209174"/>
            </a:xfrm>
            <a:prstGeom prst="rect">
              <a:avLst/>
            </a:prstGeom>
            <a:noFill/>
            <a:ln>
              <a:noFill/>
            </a:ln>
          </p:spPr>
          <p:txBody>
            <a:bodyPr anchorCtr="0" anchor="ctr" bIns="95250" lIns="533200" spcFirstLastPara="1" rIns="17780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800" u="none" cap="none" strike="noStrike">
                  <a:solidFill>
                    <a:schemeClr val="lt1"/>
                  </a:solidFill>
                  <a:latin typeface="Arial"/>
                  <a:ea typeface="Arial"/>
                  <a:cs typeface="Arial"/>
                  <a:sym typeface="Arial"/>
                </a:rPr>
                <a:t>To monitor trends and changes in homelessness</a:t>
              </a:r>
              <a:endParaRPr b="0" i="0" sz="1600" u="none" cap="none" strike="noStrike">
                <a:solidFill>
                  <a:srgbClr val="000000"/>
                </a:solidFill>
                <a:latin typeface="Arial"/>
                <a:ea typeface="Arial"/>
                <a:cs typeface="Arial"/>
                <a:sym typeface="Arial"/>
              </a:endParaRPr>
            </a:p>
          </p:txBody>
        </p:sp>
        <p:sp>
          <p:nvSpPr>
            <p:cNvPr id="128" name="Google Shape;128;p2"/>
            <p:cNvSpPr/>
            <p:nvPr/>
          </p:nvSpPr>
          <p:spPr>
            <a:xfrm>
              <a:off x="0" y="840"/>
              <a:ext cx="1209174" cy="1209174"/>
            </a:xfrm>
            <a:prstGeom prst="ellipse">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
            <p:cNvSpPr/>
            <p:nvPr/>
          </p:nvSpPr>
          <p:spPr>
            <a:xfrm rot="10800000">
              <a:off x="924643" y="1570962"/>
              <a:ext cx="7993865" cy="1209174"/>
            </a:xfrm>
            <a:prstGeom prst="homePlate">
              <a:avLst>
                <a:gd fmla="val 50000" name="adj"/>
              </a:avLst>
            </a:prstGeom>
            <a:solidFill>
              <a:srgbClr val="6C4B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
            <p:cNvSpPr txBox="1"/>
            <p:nvPr/>
          </p:nvSpPr>
          <p:spPr>
            <a:xfrm>
              <a:off x="1226936" y="1570962"/>
              <a:ext cx="7691572" cy="1209174"/>
            </a:xfrm>
            <a:prstGeom prst="rect">
              <a:avLst/>
            </a:prstGeom>
            <a:noFill/>
            <a:ln>
              <a:noFill/>
            </a:ln>
          </p:spPr>
          <p:txBody>
            <a:bodyPr anchorCtr="0" anchor="ctr" bIns="95250" lIns="533200" spcFirstLastPara="1" rIns="17780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800" u="none" cap="none" strike="noStrike">
                  <a:solidFill>
                    <a:schemeClr val="lt1"/>
                  </a:solidFill>
                  <a:latin typeface="Arial"/>
                  <a:ea typeface="Arial"/>
                  <a:cs typeface="Arial"/>
                  <a:sym typeface="Arial"/>
                </a:rPr>
                <a:t>Resource allocation in our community</a:t>
              </a:r>
              <a:endParaRPr b="0" i="0" sz="1600" u="none" cap="none" strike="noStrike">
                <a:solidFill>
                  <a:srgbClr val="000000"/>
                </a:solidFill>
                <a:latin typeface="Arial"/>
                <a:ea typeface="Arial"/>
                <a:cs typeface="Arial"/>
                <a:sym typeface="Arial"/>
              </a:endParaRPr>
            </a:p>
          </p:txBody>
        </p:sp>
        <p:sp>
          <p:nvSpPr>
            <p:cNvPr id="131" name="Google Shape;131;p2"/>
            <p:cNvSpPr/>
            <p:nvPr/>
          </p:nvSpPr>
          <p:spPr>
            <a:xfrm>
              <a:off x="0" y="1570962"/>
              <a:ext cx="1209174" cy="1209174"/>
            </a:xfrm>
            <a:prstGeom prst="ellipse">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
            <p:cNvSpPr/>
            <p:nvPr/>
          </p:nvSpPr>
          <p:spPr>
            <a:xfrm rot="10800000">
              <a:off x="924643" y="3141084"/>
              <a:ext cx="7993865" cy="1209174"/>
            </a:xfrm>
            <a:prstGeom prst="homePlate">
              <a:avLst>
                <a:gd fmla="val 50000" name="adj"/>
              </a:avLst>
            </a:prstGeom>
            <a:solidFill>
              <a:srgbClr val="6C4B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
            <p:cNvSpPr txBox="1"/>
            <p:nvPr/>
          </p:nvSpPr>
          <p:spPr>
            <a:xfrm>
              <a:off x="1226936" y="3141084"/>
              <a:ext cx="7691572" cy="1209174"/>
            </a:xfrm>
            <a:prstGeom prst="rect">
              <a:avLst/>
            </a:prstGeom>
            <a:noFill/>
            <a:ln>
              <a:noFill/>
            </a:ln>
          </p:spPr>
          <p:txBody>
            <a:bodyPr anchorCtr="0" anchor="ctr" bIns="95250" lIns="533200" spcFirstLastPara="1" rIns="17780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800" u="none" cap="none" strike="noStrike">
                  <a:solidFill>
                    <a:schemeClr val="lt1"/>
                  </a:solidFill>
                  <a:latin typeface="Arial"/>
                  <a:ea typeface="Arial"/>
                  <a:cs typeface="Arial"/>
                  <a:sym typeface="Arial"/>
                </a:rPr>
                <a:t>Mandated by the Department of Housing and Urban Development</a:t>
              </a:r>
              <a:endParaRPr b="0" i="0" sz="1600" u="none" cap="none" strike="noStrike">
                <a:solidFill>
                  <a:srgbClr val="000000"/>
                </a:solidFill>
                <a:latin typeface="Arial"/>
                <a:ea typeface="Arial"/>
                <a:cs typeface="Arial"/>
                <a:sym typeface="Arial"/>
              </a:endParaRPr>
            </a:p>
          </p:txBody>
        </p:sp>
        <p:sp>
          <p:nvSpPr>
            <p:cNvPr id="134" name="Google Shape;134;p2"/>
            <p:cNvSpPr/>
            <p:nvPr/>
          </p:nvSpPr>
          <p:spPr>
            <a:xfrm>
              <a:off x="0" y="3141084"/>
              <a:ext cx="1209174" cy="1209174"/>
            </a:xfrm>
            <a:prstGeom prst="ellipse">
              <a:avLst/>
            </a:prstGeom>
            <a:blipFill rotWithShape="1">
              <a:blip r:embed="rId5">
                <a:alphaModFix/>
              </a:blip>
              <a:stretch>
                <a:fillRect b="-996" l="0" r="0" t="-997"/>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135" name="Google Shape;135;p2"/>
          <p:cNvPicPr preferRelativeResize="0"/>
          <p:nvPr/>
        </p:nvPicPr>
        <p:blipFill rotWithShape="1">
          <a:blip r:embed="rId6">
            <a:alphaModFix/>
          </a:blip>
          <a:srcRect b="0" l="0" r="0" t="0"/>
          <a:stretch/>
        </p:blipFill>
        <p:spPr>
          <a:xfrm>
            <a:off x="0" y="5410200"/>
            <a:ext cx="1431471" cy="14314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
          <p:cNvSpPr txBox="1"/>
          <p:nvPr>
            <p:ph type="title"/>
          </p:nvPr>
        </p:nvSpPr>
        <p:spPr>
          <a:xfrm>
            <a:off x="715735" y="3493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600">
                <a:latin typeface="Arial"/>
                <a:ea typeface="Arial"/>
                <a:cs typeface="Arial"/>
                <a:sym typeface="Arial"/>
              </a:rPr>
              <a:t>Who is counted?</a:t>
            </a:r>
            <a:endParaRPr b="0">
              <a:latin typeface="Arial"/>
              <a:ea typeface="Arial"/>
              <a:cs typeface="Arial"/>
              <a:sym typeface="Arial"/>
            </a:endParaRPr>
          </a:p>
        </p:txBody>
      </p:sp>
      <p:sp>
        <p:nvSpPr>
          <p:cNvPr id="142" name="Google Shape;142;p3"/>
          <p:cNvSpPr txBox="1"/>
          <p:nvPr/>
        </p:nvSpPr>
        <p:spPr>
          <a:xfrm>
            <a:off x="715735" y="2489551"/>
            <a:ext cx="7179757" cy="3214726"/>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Unsheltered:</a:t>
            </a:r>
            <a:r>
              <a:rPr b="0" i="0" lang="en-US" sz="3200" u="none" cap="none" strike="noStrike">
                <a:solidFill>
                  <a:schemeClr val="dk1"/>
                </a:solidFill>
                <a:latin typeface="Arial"/>
                <a:ea typeface="Arial"/>
                <a:cs typeface="Arial"/>
                <a:sym typeface="Arial"/>
              </a:rPr>
              <a:t> Staying in a place not meant for human habitation</a:t>
            </a:r>
            <a:endParaRPr b="1"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Sheltered:</a:t>
            </a:r>
            <a:r>
              <a:rPr b="0" i="0" lang="en-US" sz="3200" u="none" cap="none" strike="noStrike">
                <a:solidFill>
                  <a:schemeClr val="dk1"/>
                </a:solidFill>
                <a:latin typeface="Arial"/>
                <a:ea typeface="Arial"/>
                <a:cs typeface="Arial"/>
                <a:sym typeface="Arial"/>
              </a:rPr>
              <a:t> Staying in an emergency shelter or transitional housing</a:t>
            </a:r>
            <a:endParaRPr b="0" i="0" sz="3200" u="none" cap="none" strike="noStrike">
              <a:solidFill>
                <a:schemeClr val="dk1"/>
              </a:solidFill>
              <a:latin typeface="Arial"/>
              <a:ea typeface="Arial"/>
              <a:cs typeface="Arial"/>
              <a:sym typeface="Arial"/>
            </a:endParaRPr>
          </a:p>
        </p:txBody>
      </p:sp>
      <p:pic>
        <p:nvPicPr>
          <p:cNvPr descr="Logo&#10;&#10;Description automatically generated" id="143" name="Google Shape;143;p3"/>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pic>
        <p:nvPicPr>
          <p:cNvPr descr="A house with a cross&#10;&#10;Description automatically generated" id="144" name="Google Shape;144;p3"/>
          <p:cNvPicPr preferRelativeResize="0"/>
          <p:nvPr/>
        </p:nvPicPr>
        <p:blipFill rotWithShape="1">
          <a:blip r:embed="rId4">
            <a:alphaModFix/>
          </a:blip>
          <a:srcRect b="0" l="0" r="0" t="0"/>
          <a:stretch/>
        </p:blipFill>
        <p:spPr>
          <a:xfrm>
            <a:off x="8632710" y="4267072"/>
            <a:ext cx="1566699" cy="1474220"/>
          </a:xfrm>
          <a:prstGeom prst="rect">
            <a:avLst/>
          </a:prstGeom>
          <a:noFill/>
          <a:ln>
            <a:noFill/>
          </a:ln>
        </p:spPr>
      </p:pic>
      <p:pic>
        <p:nvPicPr>
          <p:cNvPr descr="A line drawing of a car&#10;&#10;Description automatically generated" id="145" name="Google Shape;145;p3"/>
          <p:cNvPicPr preferRelativeResize="0"/>
          <p:nvPr/>
        </p:nvPicPr>
        <p:blipFill rotWithShape="1">
          <a:blip r:embed="rId5">
            <a:alphaModFix/>
          </a:blip>
          <a:srcRect b="18520" l="2235" r="31292" t="0"/>
          <a:stretch/>
        </p:blipFill>
        <p:spPr>
          <a:xfrm>
            <a:off x="7408012" y="2148797"/>
            <a:ext cx="4263353" cy="14742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4"/>
          <p:cNvSpPr txBox="1"/>
          <p:nvPr>
            <p:ph type="title"/>
          </p:nvPr>
        </p:nvSpPr>
        <p:spPr>
          <a:xfrm>
            <a:off x="715735" y="3493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600">
                <a:latin typeface="Arial"/>
                <a:ea typeface="Arial"/>
                <a:cs typeface="Arial"/>
                <a:sym typeface="Arial"/>
              </a:rPr>
              <a:t>How do we get the data?</a:t>
            </a:r>
            <a:endParaRPr b="0">
              <a:latin typeface="Arial"/>
              <a:ea typeface="Arial"/>
              <a:cs typeface="Arial"/>
              <a:sym typeface="Arial"/>
            </a:endParaRPr>
          </a:p>
        </p:txBody>
      </p:sp>
      <p:sp>
        <p:nvSpPr>
          <p:cNvPr id="152" name="Google Shape;152;p4"/>
          <p:cNvSpPr txBox="1"/>
          <p:nvPr/>
        </p:nvSpPr>
        <p:spPr>
          <a:xfrm>
            <a:off x="715735" y="2489551"/>
            <a:ext cx="10515600" cy="321472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Unsheltered:</a:t>
            </a:r>
            <a:r>
              <a:rPr b="0" i="0" lang="en-US" sz="3200" u="none" cap="none" strike="noStrike">
                <a:solidFill>
                  <a:schemeClr val="dk1"/>
                </a:solidFill>
                <a:latin typeface="Arial"/>
                <a:ea typeface="Arial"/>
                <a:cs typeface="Arial"/>
                <a:sym typeface="Arial"/>
              </a:rPr>
              <a:t> Interviews and observations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Sheltered:</a:t>
            </a:r>
            <a:r>
              <a:rPr b="0" i="0" lang="en-US" sz="3200" u="none" cap="none" strike="noStrike">
                <a:solidFill>
                  <a:schemeClr val="dk1"/>
                </a:solidFill>
                <a:latin typeface="Arial"/>
                <a:ea typeface="Arial"/>
                <a:cs typeface="Arial"/>
                <a:sym typeface="Arial"/>
              </a:rPr>
              <a:t> HMIS &amp; direct reporting from other agencies not using HMIS</a:t>
            </a:r>
            <a:endParaRPr b="0" i="0" sz="3200" u="none" cap="none" strike="noStrike">
              <a:solidFill>
                <a:schemeClr val="dk1"/>
              </a:solidFill>
              <a:latin typeface="Arial"/>
              <a:ea typeface="Arial"/>
              <a:cs typeface="Arial"/>
              <a:sym typeface="Arial"/>
            </a:endParaRPr>
          </a:p>
        </p:txBody>
      </p:sp>
      <p:pic>
        <p:nvPicPr>
          <p:cNvPr descr="Logo&#10;&#10;Description automatically generated" id="153" name="Google Shape;153;p4"/>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58"/>
          <p:cNvSpPr txBox="1"/>
          <p:nvPr>
            <p:ph type="title"/>
          </p:nvPr>
        </p:nvSpPr>
        <p:spPr>
          <a:xfrm>
            <a:off x="678179"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600">
                <a:latin typeface="Arial"/>
                <a:ea typeface="Arial"/>
                <a:cs typeface="Arial"/>
                <a:sym typeface="Arial"/>
              </a:rPr>
              <a:t>Unsheltered Count: Where to Go</a:t>
            </a:r>
            <a:endParaRPr b="0">
              <a:latin typeface="Arial"/>
              <a:ea typeface="Arial"/>
              <a:cs typeface="Arial"/>
              <a:sym typeface="Arial"/>
            </a:endParaRPr>
          </a:p>
        </p:txBody>
      </p:sp>
      <p:sp>
        <p:nvSpPr>
          <p:cNvPr id="160" name="Google Shape;160;p58"/>
          <p:cNvSpPr txBox="1"/>
          <p:nvPr>
            <p:ph idx="1" type="body"/>
          </p:nvPr>
        </p:nvSpPr>
        <p:spPr>
          <a:xfrm>
            <a:off x="709981" y="2141537"/>
            <a:ext cx="4970253"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US" sz="3200"/>
              <a:t>Outdoors</a:t>
            </a:r>
            <a:endParaRPr sz="3200"/>
          </a:p>
          <a:p>
            <a:pPr indent="-342900" lvl="1" marL="914400" rtl="0" algn="l">
              <a:lnSpc>
                <a:spcPct val="90000"/>
              </a:lnSpc>
              <a:spcBef>
                <a:spcPts val="500"/>
              </a:spcBef>
              <a:spcAft>
                <a:spcPts val="0"/>
              </a:spcAft>
              <a:buSzPts val="1800"/>
              <a:buChar char="•"/>
            </a:pPr>
            <a:r>
              <a:rPr lang="en-US" sz="2800"/>
              <a:t>Parks</a:t>
            </a:r>
            <a:endParaRPr sz="2800"/>
          </a:p>
          <a:p>
            <a:pPr indent="-342900" lvl="1" marL="914400" rtl="0" algn="l">
              <a:lnSpc>
                <a:spcPct val="90000"/>
              </a:lnSpc>
              <a:spcBef>
                <a:spcPts val="500"/>
              </a:spcBef>
              <a:spcAft>
                <a:spcPts val="0"/>
              </a:spcAft>
              <a:buSzPts val="1800"/>
              <a:buChar char="•"/>
            </a:pPr>
            <a:r>
              <a:rPr lang="en-US" sz="2800"/>
              <a:t>Bus stops</a:t>
            </a:r>
            <a:endParaRPr sz="2800"/>
          </a:p>
          <a:p>
            <a:pPr indent="-342900" lvl="1" marL="914400" rtl="0" algn="l">
              <a:lnSpc>
                <a:spcPct val="90000"/>
              </a:lnSpc>
              <a:spcBef>
                <a:spcPts val="500"/>
              </a:spcBef>
              <a:spcAft>
                <a:spcPts val="0"/>
              </a:spcAft>
              <a:buSzPts val="1800"/>
              <a:buChar char="•"/>
            </a:pPr>
            <a:r>
              <a:rPr lang="en-US" sz="2800"/>
              <a:t>Doorsteps of businesses that are closed for the night</a:t>
            </a:r>
            <a:endParaRPr sz="2800"/>
          </a:p>
          <a:p>
            <a:pPr indent="-342900" lvl="1" marL="914400" rtl="0" algn="l">
              <a:lnSpc>
                <a:spcPct val="90000"/>
              </a:lnSpc>
              <a:spcBef>
                <a:spcPts val="500"/>
              </a:spcBef>
              <a:spcAft>
                <a:spcPts val="0"/>
              </a:spcAft>
              <a:buSzPts val="1800"/>
              <a:buChar char="•"/>
            </a:pPr>
            <a:r>
              <a:rPr lang="en-US" sz="2800"/>
              <a:t>Encampments</a:t>
            </a:r>
            <a:endParaRPr sz="2800"/>
          </a:p>
          <a:p>
            <a:pPr indent="-342900" lvl="1" marL="914400" rtl="0" algn="l">
              <a:lnSpc>
                <a:spcPct val="90000"/>
              </a:lnSpc>
              <a:spcBef>
                <a:spcPts val="500"/>
              </a:spcBef>
              <a:spcAft>
                <a:spcPts val="0"/>
              </a:spcAft>
              <a:buSzPts val="1800"/>
              <a:buChar char="•"/>
            </a:pPr>
            <a:r>
              <a:rPr lang="en-US" sz="2800"/>
              <a:t>Parked cars / Parking lots</a:t>
            </a:r>
            <a:endParaRPr sz="2800"/>
          </a:p>
        </p:txBody>
      </p:sp>
      <p:sp>
        <p:nvSpPr>
          <p:cNvPr id="161" name="Google Shape;161;p58"/>
          <p:cNvSpPr txBox="1"/>
          <p:nvPr/>
        </p:nvSpPr>
        <p:spPr>
          <a:xfrm>
            <a:off x="5935979" y="2179657"/>
            <a:ext cx="4817360" cy="4351338"/>
          </a:xfrm>
          <a:prstGeom prst="rect">
            <a:avLst/>
          </a:prstGeom>
          <a:noFill/>
          <a:ln>
            <a:noFill/>
          </a:ln>
        </p:spPr>
        <p:txBody>
          <a:bodyPr anchorCtr="0" anchor="t" bIns="45700" lIns="91425" spcFirstLastPara="1" rIns="91425" wrap="square" tIns="45700">
            <a:normAutofit/>
          </a:bodyPr>
          <a:lstStyle/>
          <a:p>
            <a:pPr indent="0" lvl="0" marL="114300" marR="0" rtl="0" algn="l">
              <a:lnSpc>
                <a:spcPct val="90000"/>
              </a:lnSpc>
              <a:spcBef>
                <a:spcPts val="1000"/>
              </a:spcBef>
              <a:spcAft>
                <a:spcPts val="0"/>
              </a:spcAft>
              <a:buClr>
                <a:schemeClr val="dk1"/>
              </a:buClr>
              <a:buSzPts val="1800"/>
              <a:buFont typeface="Arial"/>
              <a:buNone/>
            </a:pPr>
            <a:r>
              <a:rPr b="1" i="0" lang="en-US" sz="3200" u="none" cap="none" strike="noStrike">
                <a:solidFill>
                  <a:schemeClr val="dk1"/>
                </a:solidFill>
                <a:latin typeface="Calibri"/>
                <a:ea typeface="Calibri"/>
                <a:cs typeface="Calibri"/>
                <a:sym typeface="Calibri"/>
              </a:rPr>
              <a:t>Indoors</a:t>
            </a:r>
            <a:endParaRPr b="0" i="0" sz="16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24-hour businesses (e.g., grocery stores, McDonald’s, Wal-Mart, convenience store)</a:t>
            </a:r>
            <a:endParaRPr b="0" i="0" sz="16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Bus or train station</a:t>
            </a:r>
            <a:endParaRPr b="0" i="0" sz="1600" u="none" cap="none" strike="noStrike">
              <a:solidFill>
                <a:srgbClr val="000000"/>
              </a:solidFill>
              <a:latin typeface="Arial"/>
              <a:ea typeface="Arial"/>
              <a:cs typeface="Arial"/>
              <a:sym typeface="Arial"/>
            </a:endParaRPr>
          </a:p>
        </p:txBody>
      </p:sp>
      <p:cxnSp>
        <p:nvCxnSpPr>
          <p:cNvPr id="162" name="Google Shape;162;p58"/>
          <p:cNvCxnSpPr/>
          <p:nvPr/>
        </p:nvCxnSpPr>
        <p:spPr>
          <a:xfrm>
            <a:off x="5680234" y="2179657"/>
            <a:ext cx="0" cy="3749040"/>
          </a:xfrm>
          <a:prstGeom prst="straightConnector1">
            <a:avLst/>
          </a:prstGeom>
          <a:noFill/>
          <a:ln cap="flat" cmpd="sng" w="19050">
            <a:solidFill>
              <a:srgbClr val="2E534E"/>
            </a:solidFill>
            <a:prstDash val="solid"/>
            <a:round/>
            <a:headEnd len="sm" w="sm" type="none"/>
            <a:tailEnd len="sm" w="sm" type="none"/>
          </a:ln>
        </p:spPr>
      </p:cxnSp>
      <p:pic>
        <p:nvPicPr>
          <p:cNvPr descr="Logo&#10;&#10;Description automatically generated" id="163" name="Google Shape;163;p58"/>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5"/>
          <p:cNvSpPr txBox="1"/>
          <p:nvPr>
            <p:ph type="title"/>
          </p:nvPr>
        </p:nvSpPr>
        <p:spPr>
          <a:xfrm>
            <a:off x="451966" y="36644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200">
                <a:latin typeface="Arial"/>
                <a:ea typeface="Arial"/>
                <a:cs typeface="Arial"/>
                <a:sym typeface="Arial"/>
              </a:rPr>
              <a:t>Who is </a:t>
            </a:r>
            <a:r>
              <a:rPr lang="en-US" sz="3200" u="sng">
                <a:latin typeface="Arial"/>
                <a:ea typeface="Arial"/>
                <a:cs typeface="Arial"/>
                <a:sym typeface="Arial"/>
              </a:rPr>
              <a:t>not</a:t>
            </a:r>
            <a:r>
              <a:rPr b="0" lang="en-US" sz="3200">
                <a:latin typeface="Arial"/>
                <a:ea typeface="Arial"/>
                <a:cs typeface="Arial"/>
                <a:sym typeface="Arial"/>
              </a:rPr>
              <a:t> counted in the unsheltered PIT?</a:t>
            </a:r>
            <a:endParaRPr b="0" sz="4000">
              <a:latin typeface="Arial"/>
              <a:ea typeface="Arial"/>
              <a:cs typeface="Arial"/>
              <a:sym typeface="Arial"/>
            </a:endParaRPr>
          </a:p>
        </p:txBody>
      </p:sp>
      <p:sp>
        <p:nvSpPr>
          <p:cNvPr id="170" name="Google Shape;170;p5"/>
          <p:cNvSpPr txBox="1"/>
          <p:nvPr/>
        </p:nvSpPr>
        <p:spPr>
          <a:xfrm>
            <a:off x="715735" y="2489551"/>
            <a:ext cx="10515600" cy="3214726"/>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1000"/>
              </a:spcBef>
              <a:spcAft>
                <a:spcPts val="0"/>
              </a:spcAft>
              <a:buClr>
                <a:srgbClr val="000000"/>
              </a:buClr>
              <a:buSzPts val="2800"/>
              <a:buFont typeface="Arial"/>
              <a:buChar char="•"/>
            </a:pPr>
            <a:r>
              <a:rPr b="0" i="0" lang="en-US" sz="3200" u="none" cap="none" strike="noStrike">
                <a:solidFill>
                  <a:schemeClr val="dk1"/>
                </a:solidFill>
                <a:latin typeface="Arial"/>
                <a:ea typeface="Arial"/>
                <a:cs typeface="Arial"/>
                <a:sym typeface="Arial"/>
              </a:rPr>
              <a:t>People couch surfing or “doubling up”</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rgbClr val="000000"/>
              </a:buClr>
              <a:buSzPts val="2800"/>
              <a:buFont typeface="Arial"/>
              <a:buChar char="•"/>
            </a:pPr>
            <a:r>
              <a:rPr b="0" i="0" lang="en-US" sz="3200" u="none" cap="none" strike="noStrike">
                <a:solidFill>
                  <a:schemeClr val="dk1"/>
                </a:solidFill>
                <a:latin typeface="Arial"/>
                <a:ea typeface="Arial"/>
                <a:cs typeface="Arial"/>
                <a:sym typeface="Arial"/>
              </a:rPr>
              <a:t>People staying in rentals pending an eviction</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rgbClr val="000000"/>
              </a:buClr>
              <a:buSzPts val="2800"/>
              <a:buFont typeface="Arial"/>
              <a:buChar char="•"/>
            </a:pPr>
            <a:r>
              <a:rPr b="0" i="0" lang="en-US" sz="3200" u="none" cap="none" strike="noStrike">
                <a:solidFill>
                  <a:schemeClr val="dk1"/>
                </a:solidFill>
                <a:latin typeface="Arial"/>
                <a:ea typeface="Arial"/>
                <a:cs typeface="Arial"/>
                <a:sym typeface="Arial"/>
              </a:rPr>
              <a:t>People staying in a hotel or motel</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rgbClr val="000000"/>
              </a:buClr>
              <a:buSzPts val="2800"/>
              <a:buFont typeface="Arial"/>
              <a:buChar char="•"/>
            </a:pPr>
            <a:r>
              <a:rPr b="0" i="0" lang="en-US" sz="3200" u="none" cap="none" strike="noStrike">
                <a:solidFill>
                  <a:schemeClr val="dk1"/>
                </a:solidFill>
                <a:latin typeface="Arial"/>
                <a:ea typeface="Arial"/>
                <a:cs typeface="Arial"/>
                <a:sym typeface="Arial"/>
              </a:rPr>
              <a:t>People staying in an emergency shelter on the night of the count</a:t>
            </a:r>
            <a:endParaRPr b="0" i="0" sz="1400" u="none" cap="none" strike="noStrike">
              <a:solidFill>
                <a:srgbClr val="000000"/>
              </a:solidFill>
              <a:latin typeface="Arial"/>
              <a:ea typeface="Arial"/>
              <a:cs typeface="Arial"/>
              <a:sym typeface="Arial"/>
            </a:endParaRPr>
          </a:p>
        </p:txBody>
      </p:sp>
      <p:pic>
        <p:nvPicPr>
          <p:cNvPr descr="Logo&#10;&#10;Description automatically generated" id="171" name="Google Shape;171;p5"/>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2"/>
          <p:cNvSpPr txBox="1"/>
          <p:nvPr>
            <p:ph idx="1" type="body"/>
          </p:nvPr>
        </p:nvSpPr>
        <p:spPr>
          <a:xfrm>
            <a:off x="644769" y="1999801"/>
            <a:ext cx="5181600" cy="391532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2545"/>
              <a:buChar char="•"/>
            </a:pPr>
            <a:r>
              <a:rPr lang="en-US" sz="3400"/>
              <a:t>Prioritize your safety</a:t>
            </a:r>
            <a:endParaRPr/>
          </a:p>
          <a:p>
            <a:pPr indent="-342900" lvl="0" marL="457200" rtl="0" algn="l">
              <a:lnSpc>
                <a:spcPct val="90000"/>
              </a:lnSpc>
              <a:spcBef>
                <a:spcPts val="1000"/>
              </a:spcBef>
              <a:spcAft>
                <a:spcPts val="0"/>
              </a:spcAft>
              <a:buClr>
                <a:schemeClr val="dk1"/>
              </a:buClr>
              <a:buSzPts val="2545"/>
              <a:buChar char="•"/>
            </a:pPr>
            <a:r>
              <a:rPr lang="en-US" sz="3400"/>
              <a:t>Stay with teams–– never approach alone</a:t>
            </a:r>
            <a:endParaRPr/>
          </a:p>
          <a:p>
            <a:pPr indent="-342900" lvl="0" marL="457200" rtl="0" algn="l">
              <a:lnSpc>
                <a:spcPct val="90000"/>
              </a:lnSpc>
              <a:spcBef>
                <a:spcPts val="1000"/>
              </a:spcBef>
              <a:spcAft>
                <a:spcPts val="0"/>
              </a:spcAft>
              <a:buSzPts val="2545"/>
              <a:buChar char="•"/>
            </a:pPr>
            <a:r>
              <a:rPr lang="en-US" sz="3400"/>
              <a:t>Stay in places that are lit and bring a flashlight</a:t>
            </a:r>
            <a:endParaRPr/>
          </a:p>
          <a:p>
            <a:pPr indent="-209827" lvl="0" marL="457200" rtl="0" algn="l">
              <a:lnSpc>
                <a:spcPct val="90000"/>
              </a:lnSpc>
              <a:spcBef>
                <a:spcPts val="1000"/>
              </a:spcBef>
              <a:spcAft>
                <a:spcPts val="0"/>
              </a:spcAft>
              <a:buSzPts val="2096"/>
              <a:buNone/>
            </a:pPr>
            <a:r>
              <a:t/>
            </a:r>
            <a:endParaRPr sz="2800"/>
          </a:p>
        </p:txBody>
      </p:sp>
      <p:sp>
        <p:nvSpPr>
          <p:cNvPr id="178" name="Google Shape;178;p12"/>
          <p:cNvSpPr txBox="1"/>
          <p:nvPr>
            <p:ph type="title"/>
          </p:nvPr>
        </p:nvSpPr>
        <p:spPr>
          <a:xfrm>
            <a:off x="275492" y="41047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3600">
                <a:latin typeface="Arial"/>
                <a:ea typeface="Arial"/>
                <a:cs typeface="Arial"/>
                <a:sym typeface="Arial"/>
              </a:rPr>
              <a:t>Point in Time Count: Health &amp; Safety</a:t>
            </a:r>
            <a:endParaRPr b="0" sz="3600">
              <a:latin typeface="Arial"/>
              <a:ea typeface="Arial"/>
              <a:cs typeface="Arial"/>
              <a:sym typeface="Arial"/>
            </a:endParaRPr>
          </a:p>
        </p:txBody>
      </p:sp>
      <p:sp>
        <p:nvSpPr>
          <p:cNvPr id="179" name="Google Shape;179;p12"/>
          <p:cNvSpPr txBox="1"/>
          <p:nvPr>
            <p:ph idx="4294967295" type="body"/>
          </p:nvPr>
        </p:nvSpPr>
        <p:spPr>
          <a:xfrm>
            <a:off x="6106884" y="1999801"/>
            <a:ext cx="5181600" cy="435133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346"/>
              <a:buChar char="•"/>
            </a:pPr>
            <a:r>
              <a:rPr lang="en-US" sz="3400"/>
              <a:t>Do not transport anyone other than volunteers in your personal vehicle</a:t>
            </a:r>
            <a:endParaRPr/>
          </a:p>
          <a:p>
            <a:pPr indent="-406400" lvl="0" marL="457200" rtl="0" algn="l">
              <a:lnSpc>
                <a:spcPct val="90000"/>
              </a:lnSpc>
              <a:spcBef>
                <a:spcPts val="1000"/>
              </a:spcBef>
              <a:spcAft>
                <a:spcPts val="0"/>
              </a:spcAft>
              <a:buSzPts val="2346"/>
              <a:buChar char="•"/>
            </a:pPr>
            <a:r>
              <a:rPr lang="en-US" sz="3400"/>
              <a:t>Be aware of animals</a:t>
            </a:r>
            <a:endParaRPr/>
          </a:p>
          <a:p>
            <a:pPr indent="-406400" lvl="0" marL="457200" rtl="0" algn="l">
              <a:lnSpc>
                <a:spcPct val="90000"/>
              </a:lnSpc>
              <a:spcBef>
                <a:spcPts val="1000"/>
              </a:spcBef>
              <a:spcAft>
                <a:spcPts val="0"/>
              </a:spcAft>
              <a:buSzPts val="2346"/>
              <a:buChar char="•"/>
            </a:pPr>
            <a:r>
              <a:rPr lang="en-US" sz="3400"/>
              <a:t>ALWAYS call 9-1-1 if you or someone else is at risk of danger</a:t>
            </a:r>
            <a:endParaRPr/>
          </a:p>
          <a:p>
            <a:pPr indent="-228600" lvl="0" marL="457200" marR="0" rtl="0" algn="l">
              <a:lnSpc>
                <a:spcPct val="90000"/>
              </a:lnSpc>
              <a:spcBef>
                <a:spcPts val="1000"/>
              </a:spcBef>
              <a:spcAft>
                <a:spcPts val="0"/>
              </a:spcAft>
              <a:buClr>
                <a:schemeClr val="dk1"/>
              </a:buClr>
              <a:buSzPts val="4000"/>
              <a:buFont typeface="Arial"/>
              <a:buNone/>
            </a:pPr>
            <a:r>
              <a:t/>
            </a:r>
            <a:endParaRPr/>
          </a:p>
        </p:txBody>
      </p:sp>
      <p:pic>
        <p:nvPicPr>
          <p:cNvPr descr="Logo&#10;&#10;Description automatically generated" id="180" name="Google Shape;180;p12"/>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6"/>
          <p:cNvSpPr txBox="1"/>
          <p:nvPr>
            <p:ph type="title"/>
          </p:nvPr>
        </p:nvSpPr>
        <p:spPr>
          <a:xfrm>
            <a:off x="482174" y="34752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venir"/>
              <a:buNone/>
            </a:pPr>
            <a:r>
              <a:rPr b="0" lang="en-US" sz="4000">
                <a:latin typeface="Arial"/>
                <a:ea typeface="Arial"/>
                <a:cs typeface="Arial"/>
                <a:sym typeface="Arial"/>
              </a:rPr>
              <a:t>Serviced-Based Count</a:t>
            </a:r>
            <a:endParaRPr b="0" sz="4000">
              <a:latin typeface="Arial"/>
              <a:ea typeface="Arial"/>
              <a:cs typeface="Arial"/>
              <a:sym typeface="Arial"/>
            </a:endParaRPr>
          </a:p>
        </p:txBody>
      </p:sp>
      <p:sp>
        <p:nvSpPr>
          <p:cNvPr id="187" name="Google Shape;187;p26"/>
          <p:cNvSpPr txBox="1"/>
          <p:nvPr>
            <p:ph idx="1" type="body"/>
          </p:nvPr>
        </p:nvSpPr>
        <p:spPr>
          <a:xfrm>
            <a:off x="622852" y="2388822"/>
            <a:ext cx="10611205" cy="373711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385"/>
              <a:buChar char="•"/>
            </a:pPr>
            <a:r>
              <a:rPr lang="en-US" sz="3200">
                <a:latin typeface="Arial"/>
                <a:ea typeface="Arial"/>
                <a:cs typeface="Arial"/>
                <a:sym typeface="Arial"/>
              </a:rPr>
              <a:t>For 7 days following January 28</a:t>
            </a:r>
            <a:r>
              <a:rPr baseline="30000" lang="en-US" sz="3200">
                <a:latin typeface="Arial"/>
                <a:ea typeface="Arial"/>
                <a:cs typeface="Arial"/>
                <a:sym typeface="Arial"/>
              </a:rPr>
              <a:t>th</a:t>
            </a:r>
            <a:r>
              <a:rPr lang="en-US" sz="3200">
                <a:latin typeface="Arial"/>
                <a:ea typeface="Arial"/>
                <a:cs typeface="Arial"/>
                <a:sym typeface="Arial"/>
              </a:rPr>
              <a:t>, 2026, you can ask where </a:t>
            </a:r>
            <a:r>
              <a:rPr lang="en-US">
                <a:latin typeface="Arial"/>
                <a:ea typeface="Arial"/>
                <a:cs typeface="Arial"/>
                <a:sym typeface="Arial"/>
              </a:rPr>
              <a:t>people</a:t>
            </a:r>
            <a:r>
              <a:rPr lang="en-US" sz="3200">
                <a:latin typeface="Arial"/>
                <a:ea typeface="Arial"/>
                <a:cs typeface="Arial"/>
                <a:sym typeface="Arial"/>
              </a:rPr>
              <a:t> were sleeping that night.</a:t>
            </a:r>
            <a:endParaRPr/>
          </a:p>
          <a:p>
            <a:pPr indent="-342900" lvl="0" marL="457200" rtl="0" algn="l">
              <a:lnSpc>
                <a:spcPct val="90000"/>
              </a:lnSpc>
              <a:spcBef>
                <a:spcPts val="1000"/>
              </a:spcBef>
              <a:spcAft>
                <a:spcPts val="0"/>
              </a:spcAft>
              <a:buSzPts val="1385"/>
              <a:buChar char="•"/>
            </a:pPr>
            <a:r>
              <a:rPr lang="en-US" sz="3200">
                <a:latin typeface="Arial"/>
                <a:ea typeface="Arial"/>
                <a:cs typeface="Arial"/>
                <a:sym typeface="Arial"/>
              </a:rPr>
              <a:t>If they indicate an unsheltered location, you can ask if they would participate in an interview.</a:t>
            </a:r>
            <a:endParaRPr/>
          </a:p>
        </p:txBody>
      </p:sp>
      <p:pic>
        <p:nvPicPr>
          <p:cNvPr descr="Logo&#10;&#10;Description automatically generated" id="188" name="Google Shape;188;p26"/>
          <p:cNvPicPr preferRelativeResize="0"/>
          <p:nvPr/>
        </p:nvPicPr>
        <p:blipFill rotWithShape="1">
          <a:blip r:embed="rId3">
            <a:alphaModFix/>
          </a:blip>
          <a:srcRect b="0" l="0" r="0" t="0"/>
          <a:stretch/>
        </p:blipFill>
        <p:spPr>
          <a:xfrm>
            <a:off x="0" y="5410200"/>
            <a:ext cx="1431471" cy="14314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2020-05-06T03:26:54Z</dcterms:created>
  <dc:creator>Carolyn Curry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