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Lst>
  <p:sldSz cy="10972800" cx="12192000"/>
  <p:notesSz cx="6858000" cy="9144000"/>
  <p:embeddedFontLst>
    <p:embeddedFont>
      <p:font typeface="Century Gothic"/>
      <p:regular r:id="rId13"/>
      <p:bold r:id="rId14"/>
      <p:italic r:id="rId15"/>
      <p:bold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7" roundtripDataSignature="AMtx7mhczXcr2Wdh2niPvX3kEVxlDhqwU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font" Target="fonts/CenturyGothic-regular.fntdata"/><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CenturyGothic-italic.fntdata"/><Relationship Id="rId14" Type="http://schemas.openxmlformats.org/officeDocument/2006/relationships/font" Target="fonts/CenturyGothic-bold.fntdata"/><Relationship Id="rId17" Type="http://customschemas.google.com/relationships/presentationmetadata" Target="metadata"/><Relationship Id="rId16" Type="http://schemas.openxmlformats.org/officeDocument/2006/relationships/font" Target="fonts/CenturyGothic-boldItalic.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714500" y="1143000"/>
            <a:ext cx="34290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1c5962e6bd9_0_1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6" name="Google Shape;86;g1c5962e6bd9_0_12:notes"/>
          <p:cNvSpPr/>
          <p:nvPr>
            <p:ph idx="2" type="sldImg"/>
          </p:nvPr>
        </p:nvSpPr>
        <p:spPr>
          <a:xfrm>
            <a:off x="1714500" y="1143000"/>
            <a:ext cx="34290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2:notes"/>
          <p:cNvSpPr/>
          <p:nvPr>
            <p:ph idx="2" type="sldImg"/>
          </p:nvPr>
        </p:nvSpPr>
        <p:spPr>
          <a:xfrm>
            <a:off x="1714500" y="1143000"/>
            <a:ext cx="34290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0" name="Google Shape;110;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List of providers/ CE roles ****Double Check providers with Carolyn</a:t>
            </a:r>
            <a:endParaRPr/>
          </a:p>
        </p:txBody>
      </p:sp>
      <p:sp>
        <p:nvSpPr>
          <p:cNvPr id="111" name="Google Shape;111;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6" name="Google Shape;156;p3:notes"/>
          <p:cNvSpPr/>
          <p:nvPr>
            <p:ph idx="2" type="sldImg"/>
          </p:nvPr>
        </p:nvSpPr>
        <p:spPr>
          <a:xfrm>
            <a:off x="1714500" y="1143000"/>
            <a:ext cx="34290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6" name="Google Shape;166;p4:notes"/>
          <p:cNvSpPr/>
          <p:nvPr>
            <p:ph idx="2" type="sldImg"/>
          </p:nvPr>
        </p:nvSpPr>
        <p:spPr>
          <a:xfrm>
            <a:off x="1714500" y="1143000"/>
            <a:ext cx="34290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1c5962e6bd9_0_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76" name="Google Shape;176;g1c5962e6bd9_0_2:notes"/>
          <p:cNvSpPr/>
          <p:nvPr>
            <p:ph idx="2" type="sldImg"/>
          </p:nvPr>
        </p:nvSpPr>
        <p:spPr>
          <a:xfrm>
            <a:off x="1714500" y="1143000"/>
            <a:ext cx="34290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6" name="Google Shape;186;p5:notes"/>
          <p:cNvSpPr/>
          <p:nvPr>
            <p:ph idx="2" type="sldImg"/>
          </p:nvPr>
        </p:nvSpPr>
        <p:spPr>
          <a:xfrm>
            <a:off x="1714500" y="1143000"/>
            <a:ext cx="34290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96" name="Google Shape;196;p6:notes"/>
          <p:cNvSpPr/>
          <p:nvPr>
            <p:ph idx="2" type="sldImg"/>
          </p:nvPr>
        </p:nvSpPr>
        <p:spPr>
          <a:xfrm>
            <a:off x="1714500" y="1143000"/>
            <a:ext cx="34290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g1c5962e6bd9_1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06" name="Google Shape;206;g1c5962e6bd9_1_0:notes"/>
          <p:cNvSpPr/>
          <p:nvPr>
            <p:ph idx="2" type="sldImg"/>
          </p:nvPr>
        </p:nvSpPr>
        <p:spPr>
          <a:xfrm>
            <a:off x="1714500" y="1143000"/>
            <a:ext cx="34290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8"/>
          <p:cNvSpPr txBox="1"/>
          <p:nvPr>
            <p:ph type="ctrTitle"/>
          </p:nvPr>
        </p:nvSpPr>
        <p:spPr>
          <a:xfrm>
            <a:off x="914400" y="1795781"/>
            <a:ext cx="10363200" cy="382016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8000"/>
              <a:buFont typeface="Calibri"/>
              <a:buNone/>
              <a:defRPr sz="8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8"/>
          <p:cNvSpPr txBox="1"/>
          <p:nvPr>
            <p:ph idx="1" type="subTitle"/>
          </p:nvPr>
        </p:nvSpPr>
        <p:spPr>
          <a:xfrm>
            <a:off x="1524000" y="5763261"/>
            <a:ext cx="9144000" cy="2649219"/>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333"/>
              </a:spcBef>
              <a:spcAft>
                <a:spcPts val="0"/>
              </a:spcAft>
              <a:buClr>
                <a:schemeClr val="dk1"/>
              </a:buClr>
              <a:buSzPts val="3200"/>
              <a:buNone/>
              <a:defRPr sz="3200"/>
            </a:lvl1pPr>
            <a:lvl2pPr lvl="1" algn="ctr">
              <a:lnSpc>
                <a:spcPct val="90000"/>
              </a:lnSpc>
              <a:spcBef>
                <a:spcPts val="667"/>
              </a:spcBef>
              <a:spcAft>
                <a:spcPts val="0"/>
              </a:spcAft>
              <a:buClr>
                <a:schemeClr val="dk1"/>
              </a:buClr>
              <a:buSzPts val="2667"/>
              <a:buNone/>
              <a:defRPr sz="2667"/>
            </a:lvl2pPr>
            <a:lvl3pPr lvl="2" algn="ctr">
              <a:lnSpc>
                <a:spcPct val="90000"/>
              </a:lnSpc>
              <a:spcBef>
                <a:spcPts val="667"/>
              </a:spcBef>
              <a:spcAft>
                <a:spcPts val="0"/>
              </a:spcAft>
              <a:buClr>
                <a:schemeClr val="dk1"/>
              </a:buClr>
              <a:buSzPts val="2400"/>
              <a:buNone/>
              <a:defRPr sz="2400"/>
            </a:lvl3pPr>
            <a:lvl4pPr lvl="3" algn="ctr">
              <a:lnSpc>
                <a:spcPct val="90000"/>
              </a:lnSpc>
              <a:spcBef>
                <a:spcPts val="667"/>
              </a:spcBef>
              <a:spcAft>
                <a:spcPts val="0"/>
              </a:spcAft>
              <a:buClr>
                <a:schemeClr val="dk1"/>
              </a:buClr>
              <a:buSzPts val="2133"/>
              <a:buNone/>
              <a:defRPr sz="2133"/>
            </a:lvl4pPr>
            <a:lvl5pPr lvl="4" algn="ctr">
              <a:lnSpc>
                <a:spcPct val="90000"/>
              </a:lnSpc>
              <a:spcBef>
                <a:spcPts val="667"/>
              </a:spcBef>
              <a:spcAft>
                <a:spcPts val="0"/>
              </a:spcAft>
              <a:buClr>
                <a:schemeClr val="dk1"/>
              </a:buClr>
              <a:buSzPts val="2133"/>
              <a:buNone/>
              <a:defRPr sz="2133"/>
            </a:lvl5pPr>
            <a:lvl6pPr lvl="5" algn="ctr">
              <a:lnSpc>
                <a:spcPct val="90000"/>
              </a:lnSpc>
              <a:spcBef>
                <a:spcPts val="667"/>
              </a:spcBef>
              <a:spcAft>
                <a:spcPts val="0"/>
              </a:spcAft>
              <a:buClr>
                <a:schemeClr val="dk1"/>
              </a:buClr>
              <a:buSzPts val="2133"/>
              <a:buNone/>
              <a:defRPr sz="2133"/>
            </a:lvl6pPr>
            <a:lvl7pPr lvl="6" algn="ctr">
              <a:lnSpc>
                <a:spcPct val="90000"/>
              </a:lnSpc>
              <a:spcBef>
                <a:spcPts val="667"/>
              </a:spcBef>
              <a:spcAft>
                <a:spcPts val="0"/>
              </a:spcAft>
              <a:buClr>
                <a:schemeClr val="dk1"/>
              </a:buClr>
              <a:buSzPts val="2133"/>
              <a:buNone/>
              <a:defRPr sz="2133"/>
            </a:lvl7pPr>
            <a:lvl8pPr lvl="7" algn="ctr">
              <a:lnSpc>
                <a:spcPct val="90000"/>
              </a:lnSpc>
              <a:spcBef>
                <a:spcPts val="667"/>
              </a:spcBef>
              <a:spcAft>
                <a:spcPts val="0"/>
              </a:spcAft>
              <a:buClr>
                <a:schemeClr val="dk1"/>
              </a:buClr>
              <a:buSzPts val="2133"/>
              <a:buNone/>
              <a:defRPr sz="2133"/>
            </a:lvl8pPr>
            <a:lvl9pPr lvl="8" algn="ctr">
              <a:lnSpc>
                <a:spcPct val="90000"/>
              </a:lnSpc>
              <a:spcBef>
                <a:spcPts val="667"/>
              </a:spcBef>
              <a:spcAft>
                <a:spcPts val="0"/>
              </a:spcAft>
              <a:buClr>
                <a:schemeClr val="dk1"/>
              </a:buClr>
              <a:buSzPts val="2133"/>
              <a:buNone/>
              <a:defRPr sz="2133"/>
            </a:lvl9pPr>
          </a:lstStyle>
          <a:p/>
        </p:txBody>
      </p:sp>
      <p:sp>
        <p:nvSpPr>
          <p:cNvPr id="18" name="Google Shape;18;p8"/>
          <p:cNvSpPr txBox="1"/>
          <p:nvPr>
            <p:ph idx="10" type="dt"/>
          </p:nvPr>
        </p:nvSpPr>
        <p:spPr>
          <a:xfrm>
            <a:off x="838200" y="10170162"/>
            <a:ext cx="2743200" cy="5842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8"/>
          <p:cNvSpPr txBox="1"/>
          <p:nvPr>
            <p:ph idx="11" type="ftr"/>
          </p:nvPr>
        </p:nvSpPr>
        <p:spPr>
          <a:xfrm>
            <a:off x="4038600" y="10170162"/>
            <a:ext cx="4114800" cy="5842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8"/>
          <p:cNvSpPr txBox="1"/>
          <p:nvPr>
            <p:ph idx="12" type="sldNum"/>
          </p:nvPr>
        </p:nvSpPr>
        <p:spPr>
          <a:xfrm>
            <a:off x="8610600" y="10170162"/>
            <a:ext cx="2743200" cy="5842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7"/>
          <p:cNvSpPr txBox="1"/>
          <p:nvPr>
            <p:ph type="title"/>
          </p:nvPr>
        </p:nvSpPr>
        <p:spPr>
          <a:xfrm>
            <a:off x="838200" y="584202"/>
            <a:ext cx="10515600" cy="2120901"/>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17"/>
          <p:cNvSpPr txBox="1"/>
          <p:nvPr>
            <p:ph idx="1" type="body"/>
          </p:nvPr>
        </p:nvSpPr>
        <p:spPr>
          <a:xfrm rot="5400000">
            <a:off x="2614930" y="1144271"/>
            <a:ext cx="6962141"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333"/>
              </a:spcBef>
              <a:spcAft>
                <a:spcPts val="0"/>
              </a:spcAft>
              <a:buClr>
                <a:schemeClr val="dk1"/>
              </a:buClr>
              <a:buSzPts val="1800"/>
              <a:buChar char="•"/>
              <a:defRPr/>
            </a:lvl1pPr>
            <a:lvl2pPr indent="-342900" lvl="1" marL="914400" algn="l">
              <a:lnSpc>
                <a:spcPct val="90000"/>
              </a:lnSpc>
              <a:spcBef>
                <a:spcPts val="667"/>
              </a:spcBef>
              <a:spcAft>
                <a:spcPts val="0"/>
              </a:spcAft>
              <a:buClr>
                <a:schemeClr val="dk1"/>
              </a:buClr>
              <a:buSzPts val="1800"/>
              <a:buChar char="•"/>
              <a:defRPr/>
            </a:lvl2pPr>
            <a:lvl3pPr indent="-342900" lvl="2" marL="1371600" algn="l">
              <a:lnSpc>
                <a:spcPct val="90000"/>
              </a:lnSpc>
              <a:spcBef>
                <a:spcPts val="667"/>
              </a:spcBef>
              <a:spcAft>
                <a:spcPts val="0"/>
              </a:spcAft>
              <a:buClr>
                <a:schemeClr val="dk1"/>
              </a:buClr>
              <a:buSzPts val="1800"/>
              <a:buChar char="•"/>
              <a:defRPr/>
            </a:lvl3pPr>
            <a:lvl4pPr indent="-342900" lvl="3" marL="1828800" algn="l">
              <a:lnSpc>
                <a:spcPct val="90000"/>
              </a:lnSpc>
              <a:spcBef>
                <a:spcPts val="667"/>
              </a:spcBef>
              <a:spcAft>
                <a:spcPts val="0"/>
              </a:spcAft>
              <a:buClr>
                <a:schemeClr val="dk1"/>
              </a:buClr>
              <a:buSzPts val="1800"/>
              <a:buChar char="•"/>
              <a:defRPr/>
            </a:lvl4pPr>
            <a:lvl5pPr indent="-342900" lvl="4" marL="2286000" algn="l">
              <a:lnSpc>
                <a:spcPct val="90000"/>
              </a:lnSpc>
              <a:spcBef>
                <a:spcPts val="667"/>
              </a:spcBef>
              <a:spcAft>
                <a:spcPts val="0"/>
              </a:spcAft>
              <a:buClr>
                <a:schemeClr val="dk1"/>
              </a:buClr>
              <a:buSzPts val="1800"/>
              <a:buChar char="•"/>
              <a:defRPr/>
            </a:lvl5pPr>
            <a:lvl6pPr indent="-342900" lvl="5" marL="2743200" algn="l">
              <a:lnSpc>
                <a:spcPct val="90000"/>
              </a:lnSpc>
              <a:spcBef>
                <a:spcPts val="667"/>
              </a:spcBef>
              <a:spcAft>
                <a:spcPts val="0"/>
              </a:spcAft>
              <a:buClr>
                <a:schemeClr val="dk1"/>
              </a:buClr>
              <a:buSzPts val="1800"/>
              <a:buChar char="•"/>
              <a:defRPr/>
            </a:lvl6pPr>
            <a:lvl7pPr indent="-342900" lvl="6" marL="3200400" algn="l">
              <a:lnSpc>
                <a:spcPct val="90000"/>
              </a:lnSpc>
              <a:spcBef>
                <a:spcPts val="667"/>
              </a:spcBef>
              <a:spcAft>
                <a:spcPts val="0"/>
              </a:spcAft>
              <a:buClr>
                <a:schemeClr val="dk1"/>
              </a:buClr>
              <a:buSzPts val="1800"/>
              <a:buChar char="•"/>
              <a:defRPr/>
            </a:lvl7pPr>
            <a:lvl8pPr indent="-342900" lvl="7" marL="3657600" algn="l">
              <a:lnSpc>
                <a:spcPct val="90000"/>
              </a:lnSpc>
              <a:spcBef>
                <a:spcPts val="667"/>
              </a:spcBef>
              <a:spcAft>
                <a:spcPts val="0"/>
              </a:spcAft>
              <a:buClr>
                <a:schemeClr val="dk1"/>
              </a:buClr>
              <a:buSzPts val="1800"/>
              <a:buChar char="•"/>
              <a:defRPr/>
            </a:lvl8pPr>
            <a:lvl9pPr indent="-342900" lvl="8" marL="4114800" algn="l">
              <a:lnSpc>
                <a:spcPct val="90000"/>
              </a:lnSpc>
              <a:spcBef>
                <a:spcPts val="667"/>
              </a:spcBef>
              <a:spcAft>
                <a:spcPts val="0"/>
              </a:spcAft>
              <a:buClr>
                <a:schemeClr val="dk1"/>
              </a:buClr>
              <a:buSzPts val="1800"/>
              <a:buChar char="•"/>
              <a:defRPr/>
            </a:lvl9pPr>
          </a:lstStyle>
          <a:p/>
        </p:txBody>
      </p:sp>
      <p:sp>
        <p:nvSpPr>
          <p:cNvPr id="75" name="Google Shape;75;p17"/>
          <p:cNvSpPr txBox="1"/>
          <p:nvPr>
            <p:ph idx="10" type="dt"/>
          </p:nvPr>
        </p:nvSpPr>
        <p:spPr>
          <a:xfrm>
            <a:off x="838200" y="10170162"/>
            <a:ext cx="2743200" cy="5842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7"/>
          <p:cNvSpPr txBox="1"/>
          <p:nvPr>
            <p:ph idx="11" type="ftr"/>
          </p:nvPr>
        </p:nvSpPr>
        <p:spPr>
          <a:xfrm>
            <a:off x="4038600" y="10170162"/>
            <a:ext cx="4114800" cy="5842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17"/>
          <p:cNvSpPr txBox="1"/>
          <p:nvPr>
            <p:ph idx="12" type="sldNum"/>
          </p:nvPr>
        </p:nvSpPr>
        <p:spPr>
          <a:xfrm>
            <a:off x="8610600" y="10170162"/>
            <a:ext cx="2743200" cy="5842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8"/>
          <p:cNvSpPr txBox="1"/>
          <p:nvPr>
            <p:ph type="title"/>
          </p:nvPr>
        </p:nvSpPr>
        <p:spPr>
          <a:xfrm rot="5400000">
            <a:off x="5389880" y="3919221"/>
            <a:ext cx="9298941"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18"/>
          <p:cNvSpPr txBox="1"/>
          <p:nvPr>
            <p:ph idx="1" type="body"/>
          </p:nvPr>
        </p:nvSpPr>
        <p:spPr>
          <a:xfrm rot="5400000">
            <a:off x="55880" y="1366521"/>
            <a:ext cx="9298941"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333"/>
              </a:spcBef>
              <a:spcAft>
                <a:spcPts val="0"/>
              </a:spcAft>
              <a:buClr>
                <a:schemeClr val="dk1"/>
              </a:buClr>
              <a:buSzPts val="1800"/>
              <a:buChar char="•"/>
              <a:defRPr/>
            </a:lvl1pPr>
            <a:lvl2pPr indent="-342900" lvl="1" marL="914400" algn="l">
              <a:lnSpc>
                <a:spcPct val="90000"/>
              </a:lnSpc>
              <a:spcBef>
                <a:spcPts val="667"/>
              </a:spcBef>
              <a:spcAft>
                <a:spcPts val="0"/>
              </a:spcAft>
              <a:buClr>
                <a:schemeClr val="dk1"/>
              </a:buClr>
              <a:buSzPts val="1800"/>
              <a:buChar char="•"/>
              <a:defRPr/>
            </a:lvl2pPr>
            <a:lvl3pPr indent="-342900" lvl="2" marL="1371600" algn="l">
              <a:lnSpc>
                <a:spcPct val="90000"/>
              </a:lnSpc>
              <a:spcBef>
                <a:spcPts val="667"/>
              </a:spcBef>
              <a:spcAft>
                <a:spcPts val="0"/>
              </a:spcAft>
              <a:buClr>
                <a:schemeClr val="dk1"/>
              </a:buClr>
              <a:buSzPts val="1800"/>
              <a:buChar char="•"/>
              <a:defRPr/>
            </a:lvl3pPr>
            <a:lvl4pPr indent="-342900" lvl="3" marL="1828800" algn="l">
              <a:lnSpc>
                <a:spcPct val="90000"/>
              </a:lnSpc>
              <a:spcBef>
                <a:spcPts val="667"/>
              </a:spcBef>
              <a:spcAft>
                <a:spcPts val="0"/>
              </a:spcAft>
              <a:buClr>
                <a:schemeClr val="dk1"/>
              </a:buClr>
              <a:buSzPts val="1800"/>
              <a:buChar char="•"/>
              <a:defRPr/>
            </a:lvl4pPr>
            <a:lvl5pPr indent="-342900" lvl="4" marL="2286000" algn="l">
              <a:lnSpc>
                <a:spcPct val="90000"/>
              </a:lnSpc>
              <a:spcBef>
                <a:spcPts val="667"/>
              </a:spcBef>
              <a:spcAft>
                <a:spcPts val="0"/>
              </a:spcAft>
              <a:buClr>
                <a:schemeClr val="dk1"/>
              </a:buClr>
              <a:buSzPts val="1800"/>
              <a:buChar char="•"/>
              <a:defRPr/>
            </a:lvl5pPr>
            <a:lvl6pPr indent="-342900" lvl="5" marL="2743200" algn="l">
              <a:lnSpc>
                <a:spcPct val="90000"/>
              </a:lnSpc>
              <a:spcBef>
                <a:spcPts val="667"/>
              </a:spcBef>
              <a:spcAft>
                <a:spcPts val="0"/>
              </a:spcAft>
              <a:buClr>
                <a:schemeClr val="dk1"/>
              </a:buClr>
              <a:buSzPts val="1800"/>
              <a:buChar char="•"/>
              <a:defRPr/>
            </a:lvl6pPr>
            <a:lvl7pPr indent="-342900" lvl="6" marL="3200400" algn="l">
              <a:lnSpc>
                <a:spcPct val="90000"/>
              </a:lnSpc>
              <a:spcBef>
                <a:spcPts val="667"/>
              </a:spcBef>
              <a:spcAft>
                <a:spcPts val="0"/>
              </a:spcAft>
              <a:buClr>
                <a:schemeClr val="dk1"/>
              </a:buClr>
              <a:buSzPts val="1800"/>
              <a:buChar char="•"/>
              <a:defRPr/>
            </a:lvl7pPr>
            <a:lvl8pPr indent="-342900" lvl="7" marL="3657600" algn="l">
              <a:lnSpc>
                <a:spcPct val="90000"/>
              </a:lnSpc>
              <a:spcBef>
                <a:spcPts val="667"/>
              </a:spcBef>
              <a:spcAft>
                <a:spcPts val="0"/>
              </a:spcAft>
              <a:buClr>
                <a:schemeClr val="dk1"/>
              </a:buClr>
              <a:buSzPts val="1800"/>
              <a:buChar char="•"/>
              <a:defRPr/>
            </a:lvl8pPr>
            <a:lvl9pPr indent="-342900" lvl="8" marL="4114800" algn="l">
              <a:lnSpc>
                <a:spcPct val="90000"/>
              </a:lnSpc>
              <a:spcBef>
                <a:spcPts val="667"/>
              </a:spcBef>
              <a:spcAft>
                <a:spcPts val="0"/>
              </a:spcAft>
              <a:buClr>
                <a:schemeClr val="dk1"/>
              </a:buClr>
              <a:buSzPts val="1800"/>
              <a:buChar char="•"/>
              <a:defRPr/>
            </a:lvl9pPr>
          </a:lstStyle>
          <a:p/>
        </p:txBody>
      </p:sp>
      <p:sp>
        <p:nvSpPr>
          <p:cNvPr id="81" name="Google Shape;81;p18"/>
          <p:cNvSpPr txBox="1"/>
          <p:nvPr>
            <p:ph idx="10" type="dt"/>
          </p:nvPr>
        </p:nvSpPr>
        <p:spPr>
          <a:xfrm>
            <a:off x="838200" y="10170162"/>
            <a:ext cx="2743200" cy="5842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18"/>
          <p:cNvSpPr txBox="1"/>
          <p:nvPr>
            <p:ph idx="11" type="ftr"/>
          </p:nvPr>
        </p:nvSpPr>
        <p:spPr>
          <a:xfrm>
            <a:off x="4038600" y="10170162"/>
            <a:ext cx="4114800" cy="5842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18"/>
          <p:cNvSpPr txBox="1"/>
          <p:nvPr>
            <p:ph idx="12" type="sldNum"/>
          </p:nvPr>
        </p:nvSpPr>
        <p:spPr>
          <a:xfrm>
            <a:off x="8610600" y="10170162"/>
            <a:ext cx="2743200" cy="5842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9"/>
          <p:cNvSpPr txBox="1"/>
          <p:nvPr>
            <p:ph type="title"/>
          </p:nvPr>
        </p:nvSpPr>
        <p:spPr>
          <a:xfrm>
            <a:off x="838200" y="584202"/>
            <a:ext cx="10515600" cy="2120901"/>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9"/>
          <p:cNvSpPr txBox="1"/>
          <p:nvPr>
            <p:ph idx="1" type="body"/>
          </p:nvPr>
        </p:nvSpPr>
        <p:spPr>
          <a:xfrm>
            <a:off x="838200" y="2921000"/>
            <a:ext cx="10515600" cy="6962141"/>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333"/>
              </a:spcBef>
              <a:spcAft>
                <a:spcPts val="0"/>
              </a:spcAft>
              <a:buClr>
                <a:schemeClr val="dk1"/>
              </a:buClr>
              <a:buSzPts val="1800"/>
              <a:buChar char="•"/>
              <a:defRPr/>
            </a:lvl1pPr>
            <a:lvl2pPr indent="-342900" lvl="1" marL="914400" algn="l">
              <a:lnSpc>
                <a:spcPct val="90000"/>
              </a:lnSpc>
              <a:spcBef>
                <a:spcPts val="667"/>
              </a:spcBef>
              <a:spcAft>
                <a:spcPts val="0"/>
              </a:spcAft>
              <a:buClr>
                <a:schemeClr val="dk1"/>
              </a:buClr>
              <a:buSzPts val="1800"/>
              <a:buChar char="•"/>
              <a:defRPr/>
            </a:lvl2pPr>
            <a:lvl3pPr indent="-342900" lvl="2" marL="1371600" algn="l">
              <a:lnSpc>
                <a:spcPct val="90000"/>
              </a:lnSpc>
              <a:spcBef>
                <a:spcPts val="667"/>
              </a:spcBef>
              <a:spcAft>
                <a:spcPts val="0"/>
              </a:spcAft>
              <a:buClr>
                <a:schemeClr val="dk1"/>
              </a:buClr>
              <a:buSzPts val="1800"/>
              <a:buChar char="•"/>
              <a:defRPr/>
            </a:lvl3pPr>
            <a:lvl4pPr indent="-342900" lvl="3" marL="1828800" algn="l">
              <a:lnSpc>
                <a:spcPct val="90000"/>
              </a:lnSpc>
              <a:spcBef>
                <a:spcPts val="667"/>
              </a:spcBef>
              <a:spcAft>
                <a:spcPts val="0"/>
              </a:spcAft>
              <a:buClr>
                <a:schemeClr val="dk1"/>
              </a:buClr>
              <a:buSzPts val="1800"/>
              <a:buChar char="•"/>
              <a:defRPr/>
            </a:lvl4pPr>
            <a:lvl5pPr indent="-342900" lvl="4" marL="2286000" algn="l">
              <a:lnSpc>
                <a:spcPct val="90000"/>
              </a:lnSpc>
              <a:spcBef>
                <a:spcPts val="667"/>
              </a:spcBef>
              <a:spcAft>
                <a:spcPts val="0"/>
              </a:spcAft>
              <a:buClr>
                <a:schemeClr val="dk1"/>
              </a:buClr>
              <a:buSzPts val="1800"/>
              <a:buChar char="•"/>
              <a:defRPr/>
            </a:lvl5pPr>
            <a:lvl6pPr indent="-342900" lvl="5" marL="2743200" algn="l">
              <a:lnSpc>
                <a:spcPct val="90000"/>
              </a:lnSpc>
              <a:spcBef>
                <a:spcPts val="667"/>
              </a:spcBef>
              <a:spcAft>
                <a:spcPts val="0"/>
              </a:spcAft>
              <a:buClr>
                <a:schemeClr val="dk1"/>
              </a:buClr>
              <a:buSzPts val="1800"/>
              <a:buChar char="•"/>
              <a:defRPr/>
            </a:lvl6pPr>
            <a:lvl7pPr indent="-342900" lvl="6" marL="3200400" algn="l">
              <a:lnSpc>
                <a:spcPct val="90000"/>
              </a:lnSpc>
              <a:spcBef>
                <a:spcPts val="667"/>
              </a:spcBef>
              <a:spcAft>
                <a:spcPts val="0"/>
              </a:spcAft>
              <a:buClr>
                <a:schemeClr val="dk1"/>
              </a:buClr>
              <a:buSzPts val="1800"/>
              <a:buChar char="•"/>
              <a:defRPr/>
            </a:lvl7pPr>
            <a:lvl8pPr indent="-342900" lvl="7" marL="3657600" algn="l">
              <a:lnSpc>
                <a:spcPct val="90000"/>
              </a:lnSpc>
              <a:spcBef>
                <a:spcPts val="667"/>
              </a:spcBef>
              <a:spcAft>
                <a:spcPts val="0"/>
              </a:spcAft>
              <a:buClr>
                <a:schemeClr val="dk1"/>
              </a:buClr>
              <a:buSzPts val="1800"/>
              <a:buChar char="•"/>
              <a:defRPr/>
            </a:lvl8pPr>
            <a:lvl9pPr indent="-342900" lvl="8" marL="4114800" algn="l">
              <a:lnSpc>
                <a:spcPct val="90000"/>
              </a:lnSpc>
              <a:spcBef>
                <a:spcPts val="667"/>
              </a:spcBef>
              <a:spcAft>
                <a:spcPts val="0"/>
              </a:spcAft>
              <a:buClr>
                <a:schemeClr val="dk1"/>
              </a:buClr>
              <a:buSzPts val="1800"/>
              <a:buChar char="•"/>
              <a:defRPr/>
            </a:lvl9pPr>
          </a:lstStyle>
          <a:p/>
        </p:txBody>
      </p:sp>
      <p:sp>
        <p:nvSpPr>
          <p:cNvPr id="24" name="Google Shape;24;p9"/>
          <p:cNvSpPr txBox="1"/>
          <p:nvPr>
            <p:ph idx="10" type="dt"/>
          </p:nvPr>
        </p:nvSpPr>
        <p:spPr>
          <a:xfrm>
            <a:off x="838200" y="10170162"/>
            <a:ext cx="2743200" cy="5842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9"/>
          <p:cNvSpPr txBox="1"/>
          <p:nvPr>
            <p:ph idx="11" type="ftr"/>
          </p:nvPr>
        </p:nvSpPr>
        <p:spPr>
          <a:xfrm>
            <a:off x="4038600" y="10170162"/>
            <a:ext cx="4114800" cy="5842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9"/>
          <p:cNvSpPr txBox="1"/>
          <p:nvPr>
            <p:ph idx="12" type="sldNum"/>
          </p:nvPr>
        </p:nvSpPr>
        <p:spPr>
          <a:xfrm>
            <a:off x="8610600" y="10170162"/>
            <a:ext cx="2743200" cy="5842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10"/>
          <p:cNvSpPr txBox="1"/>
          <p:nvPr>
            <p:ph type="title"/>
          </p:nvPr>
        </p:nvSpPr>
        <p:spPr>
          <a:xfrm>
            <a:off x="831851" y="2735583"/>
            <a:ext cx="10515600" cy="4564379"/>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8000"/>
              <a:buFont typeface="Calibri"/>
              <a:buNone/>
              <a:defRPr sz="8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10"/>
          <p:cNvSpPr txBox="1"/>
          <p:nvPr>
            <p:ph idx="1" type="body"/>
          </p:nvPr>
        </p:nvSpPr>
        <p:spPr>
          <a:xfrm>
            <a:off x="831851" y="7343143"/>
            <a:ext cx="10515600" cy="2400299"/>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333"/>
              </a:spcBef>
              <a:spcAft>
                <a:spcPts val="0"/>
              </a:spcAft>
              <a:buClr>
                <a:schemeClr val="dk1"/>
              </a:buClr>
              <a:buSzPts val="3200"/>
              <a:buNone/>
              <a:defRPr sz="3200">
                <a:solidFill>
                  <a:schemeClr val="dk1"/>
                </a:solidFill>
              </a:defRPr>
            </a:lvl1pPr>
            <a:lvl2pPr indent="-228600" lvl="1" marL="914400" algn="l">
              <a:lnSpc>
                <a:spcPct val="90000"/>
              </a:lnSpc>
              <a:spcBef>
                <a:spcPts val="667"/>
              </a:spcBef>
              <a:spcAft>
                <a:spcPts val="0"/>
              </a:spcAft>
              <a:buClr>
                <a:srgbClr val="888888"/>
              </a:buClr>
              <a:buSzPts val="2667"/>
              <a:buNone/>
              <a:defRPr sz="2667">
                <a:solidFill>
                  <a:srgbClr val="888888"/>
                </a:solidFill>
              </a:defRPr>
            </a:lvl2pPr>
            <a:lvl3pPr indent="-228600" lvl="2" marL="1371600" algn="l">
              <a:lnSpc>
                <a:spcPct val="90000"/>
              </a:lnSpc>
              <a:spcBef>
                <a:spcPts val="667"/>
              </a:spcBef>
              <a:spcAft>
                <a:spcPts val="0"/>
              </a:spcAft>
              <a:buClr>
                <a:srgbClr val="888888"/>
              </a:buClr>
              <a:buSzPts val="2400"/>
              <a:buNone/>
              <a:defRPr sz="2400">
                <a:solidFill>
                  <a:srgbClr val="888888"/>
                </a:solidFill>
              </a:defRPr>
            </a:lvl3pPr>
            <a:lvl4pPr indent="-228600" lvl="3" marL="1828800" algn="l">
              <a:lnSpc>
                <a:spcPct val="90000"/>
              </a:lnSpc>
              <a:spcBef>
                <a:spcPts val="667"/>
              </a:spcBef>
              <a:spcAft>
                <a:spcPts val="0"/>
              </a:spcAft>
              <a:buClr>
                <a:srgbClr val="888888"/>
              </a:buClr>
              <a:buSzPts val="2133"/>
              <a:buNone/>
              <a:defRPr sz="2133">
                <a:solidFill>
                  <a:srgbClr val="888888"/>
                </a:solidFill>
              </a:defRPr>
            </a:lvl4pPr>
            <a:lvl5pPr indent="-228600" lvl="4" marL="2286000" algn="l">
              <a:lnSpc>
                <a:spcPct val="90000"/>
              </a:lnSpc>
              <a:spcBef>
                <a:spcPts val="667"/>
              </a:spcBef>
              <a:spcAft>
                <a:spcPts val="0"/>
              </a:spcAft>
              <a:buClr>
                <a:srgbClr val="888888"/>
              </a:buClr>
              <a:buSzPts val="2133"/>
              <a:buNone/>
              <a:defRPr sz="2133">
                <a:solidFill>
                  <a:srgbClr val="888888"/>
                </a:solidFill>
              </a:defRPr>
            </a:lvl5pPr>
            <a:lvl6pPr indent="-228600" lvl="5" marL="2743200" algn="l">
              <a:lnSpc>
                <a:spcPct val="90000"/>
              </a:lnSpc>
              <a:spcBef>
                <a:spcPts val="667"/>
              </a:spcBef>
              <a:spcAft>
                <a:spcPts val="0"/>
              </a:spcAft>
              <a:buClr>
                <a:srgbClr val="888888"/>
              </a:buClr>
              <a:buSzPts val="2133"/>
              <a:buNone/>
              <a:defRPr sz="2133">
                <a:solidFill>
                  <a:srgbClr val="888888"/>
                </a:solidFill>
              </a:defRPr>
            </a:lvl6pPr>
            <a:lvl7pPr indent="-228600" lvl="6" marL="3200400" algn="l">
              <a:lnSpc>
                <a:spcPct val="90000"/>
              </a:lnSpc>
              <a:spcBef>
                <a:spcPts val="667"/>
              </a:spcBef>
              <a:spcAft>
                <a:spcPts val="0"/>
              </a:spcAft>
              <a:buClr>
                <a:srgbClr val="888888"/>
              </a:buClr>
              <a:buSzPts val="2133"/>
              <a:buNone/>
              <a:defRPr sz="2133">
                <a:solidFill>
                  <a:srgbClr val="888888"/>
                </a:solidFill>
              </a:defRPr>
            </a:lvl7pPr>
            <a:lvl8pPr indent="-228600" lvl="7" marL="3657600" algn="l">
              <a:lnSpc>
                <a:spcPct val="90000"/>
              </a:lnSpc>
              <a:spcBef>
                <a:spcPts val="667"/>
              </a:spcBef>
              <a:spcAft>
                <a:spcPts val="0"/>
              </a:spcAft>
              <a:buClr>
                <a:srgbClr val="888888"/>
              </a:buClr>
              <a:buSzPts val="2133"/>
              <a:buNone/>
              <a:defRPr sz="2133">
                <a:solidFill>
                  <a:srgbClr val="888888"/>
                </a:solidFill>
              </a:defRPr>
            </a:lvl8pPr>
            <a:lvl9pPr indent="-228600" lvl="8" marL="4114800" algn="l">
              <a:lnSpc>
                <a:spcPct val="90000"/>
              </a:lnSpc>
              <a:spcBef>
                <a:spcPts val="667"/>
              </a:spcBef>
              <a:spcAft>
                <a:spcPts val="0"/>
              </a:spcAft>
              <a:buClr>
                <a:srgbClr val="888888"/>
              </a:buClr>
              <a:buSzPts val="2133"/>
              <a:buNone/>
              <a:defRPr sz="2133">
                <a:solidFill>
                  <a:srgbClr val="888888"/>
                </a:solidFill>
              </a:defRPr>
            </a:lvl9pPr>
          </a:lstStyle>
          <a:p/>
        </p:txBody>
      </p:sp>
      <p:sp>
        <p:nvSpPr>
          <p:cNvPr id="30" name="Google Shape;30;p10"/>
          <p:cNvSpPr txBox="1"/>
          <p:nvPr>
            <p:ph idx="10" type="dt"/>
          </p:nvPr>
        </p:nvSpPr>
        <p:spPr>
          <a:xfrm>
            <a:off x="838200" y="10170162"/>
            <a:ext cx="2743200" cy="5842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10"/>
          <p:cNvSpPr txBox="1"/>
          <p:nvPr>
            <p:ph idx="11" type="ftr"/>
          </p:nvPr>
        </p:nvSpPr>
        <p:spPr>
          <a:xfrm>
            <a:off x="4038600" y="10170162"/>
            <a:ext cx="4114800" cy="5842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10"/>
          <p:cNvSpPr txBox="1"/>
          <p:nvPr>
            <p:ph idx="12" type="sldNum"/>
          </p:nvPr>
        </p:nvSpPr>
        <p:spPr>
          <a:xfrm>
            <a:off x="8610600" y="10170162"/>
            <a:ext cx="2743200" cy="5842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11"/>
          <p:cNvSpPr txBox="1"/>
          <p:nvPr>
            <p:ph type="title"/>
          </p:nvPr>
        </p:nvSpPr>
        <p:spPr>
          <a:xfrm>
            <a:off x="838200" y="584202"/>
            <a:ext cx="10515600" cy="2120901"/>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11"/>
          <p:cNvSpPr txBox="1"/>
          <p:nvPr>
            <p:ph idx="1" type="body"/>
          </p:nvPr>
        </p:nvSpPr>
        <p:spPr>
          <a:xfrm>
            <a:off x="838200" y="2921000"/>
            <a:ext cx="5181600" cy="6962141"/>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333"/>
              </a:spcBef>
              <a:spcAft>
                <a:spcPts val="0"/>
              </a:spcAft>
              <a:buClr>
                <a:schemeClr val="dk1"/>
              </a:buClr>
              <a:buSzPts val="1800"/>
              <a:buChar char="•"/>
              <a:defRPr/>
            </a:lvl1pPr>
            <a:lvl2pPr indent="-342900" lvl="1" marL="914400" algn="l">
              <a:lnSpc>
                <a:spcPct val="90000"/>
              </a:lnSpc>
              <a:spcBef>
                <a:spcPts val="667"/>
              </a:spcBef>
              <a:spcAft>
                <a:spcPts val="0"/>
              </a:spcAft>
              <a:buClr>
                <a:schemeClr val="dk1"/>
              </a:buClr>
              <a:buSzPts val="1800"/>
              <a:buChar char="•"/>
              <a:defRPr/>
            </a:lvl2pPr>
            <a:lvl3pPr indent="-342900" lvl="2" marL="1371600" algn="l">
              <a:lnSpc>
                <a:spcPct val="90000"/>
              </a:lnSpc>
              <a:spcBef>
                <a:spcPts val="667"/>
              </a:spcBef>
              <a:spcAft>
                <a:spcPts val="0"/>
              </a:spcAft>
              <a:buClr>
                <a:schemeClr val="dk1"/>
              </a:buClr>
              <a:buSzPts val="1800"/>
              <a:buChar char="•"/>
              <a:defRPr/>
            </a:lvl3pPr>
            <a:lvl4pPr indent="-342900" lvl="3" marL="1828800" algn="l">
              <a:lnSpc>
                <a:spcPct val="90000"/>
              </a:lnSpc>
              <a:spcBef>
                <a:spcPts val="667"/>
              </a:spcBef>
              <a:spcAft>
                <a:spcPts val="0"/>
              </a:spcAft>
              <a:buClr>
                <a:schemeClr val="dk1"/>
              </a:buClr>
              <a:buSzPts val="1800"/>
              <a:buChar char="•"/>
              <a:defRPr/>
            </a:lvl4pPr>
            <a:lvl5pPr indent="-342900" lvl="4" marL="2286000" algn="l">
              <a:lnSpc>
                <a:spcPct val="90000"/>
              </a:lnSpc>
              <a:spcBef>
                <a:spcPts val="667"/>
              </a:spcBef>
              <a:spcAft>
                <a:spcPts val="0"/>
              </a:spcAft>
              <a:buClr>
                <a:schemeClr val="dk1"/>
              </a:buClr>
              <a:buSzPts val="1800"/>
              <a:buChar char="•"/>
              <a:defRPr/>
            </a:lvl5pPr>
            <a:lvl6pPr indent="-342900" lvl="5" marL="2743200" algn="l">
              <a:lnSpc>
                <a:spcPct val="90000"/>
              </a:lnSpc>
              <a:spcBef>
                <a:spcPts val="667"/>
              </a:spcBef>
              <a:spcAft>
                <a:spcPts val="0"/>
              </a:spcAft>
              <a:buClr>
                <a:schemeClr val="dk1"/>
              </a:buClr>
              <a:buSzPts val="1800"/>
              <a:buChar char="•"/>
              <a:defRPr/>
            </a:lvl6pPr>
            <a:lvl7pPr indent="-342900" lvl="6" marL="3200400" algn="l">
              <a:lnSpc>
                <a:spcPct val="90000"/>
              </a:lnSpc>
              <a:spcBef>
                <a:spcPts val="667"/>
              </a:spcBef>
              <a:spcAft>
                <a:spcPts val="0"/>
              </a:spcAft>
              <a:buClr>
                <a:schemeClr val="dk1"/>
              </a:buClr>
              <a:buSzPts val="1800"/>
              <a:buChar char="•"/>
              <a:defRPr/>
            </a:lvl7pPr>
            <a:lvl8pPr indent="-342900" lvl="7" marL="3657600" algn="l">
              <a:lnSpc>
                <a:spcPct val="90000"/>
              </a:lnSpc>
              <a:spcBef>
                <a:spcPts val="667"/>
              </a:spcBef>
              <a:spcAft>
                <a:spcPts val="0"/>
              </a:spcAft>
              <a:buClr>
                <a:schemeClr val="dk1"/>
              </a:buClr>
              <a:buSzPts val="1800"/>
              <a:buChar char="•"/>
              <a:defRPr/>
            </a:lvl8pPr>
            <a:lvl9pPr indent="-342900" lvl="8" marL="4114800" algn="l">
              <a:lnSpc>
                <a:spcPct val="90000"/>
              </a:lnSpc>
              <a:spcBef>
                <a:spcPts val="667"/>
              </a:spcBef>
              <a:spcAft>
                <a:spcPts val="0"/>
              </a:spcAft>
              <a:buClr>
                <a:schemeClr val="dk1"/>
              </a:buClr>
              <a:buSzPts val="1800"/>
              <a:buChar char="•"/>
              <a:defRPr/>
            </a:lvl9pPr>
          </a:lstStyle>
          <a:p/>
        </p:txBody>
      </p:sp>
      <p:sp>
        <p:nvSpPr>
          <p:cNvPr id="36" name="Google Shape;36;p11"/>
          <p:cNvSpPr txBox="1"/>
          <p:nvPr>
            <p:ph idx="2" type="body"/>
          </p:nvPr>
        </p:nvSpPr>
        <p:spPr>
          <a:xfrm>
            <a:off x="6172200" y="2921000"/>
            <a:ext cx="5181600" cy="6962141"/>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333"/>
              </a:spcBef>
              <a:spcAft>
                <a:spcPts val="0"/>
              </a:spcAft>
              <a:buClr>
                <a:schemeClr val="dk1"/>
              </a:buClr>
              <a:buSzPts val="1800"/>
              <a:buChar char="•"/>
              <a:defRPr/>
            </a:lvl1pPr>
            <a:lvl2pPr indent="-342900" lvl="1" marL="914400" algn="l">
              <a:lnSpc>
                <a:spcPct val="90000"/>
              </a:lnSpc>
              <a:spcBef>
                <a:spcPts val="667"/>
              </a:spcBef>
              <a:spcAft>
                <a:spcPts val="0"/>
              </a:spcAft>
              <a:buClr>
                <a:schemeClr val="dk1"/>
              </a:buClr>
              <a:buSzPts val="1800"/>
              <a:buChar char="•"/>
              <a:defRPr/>
            </a:lvl2pPr>
            <a:lvl3pPr indent="-342900" lvl="2" marL="1371600" algn="l">
              <a:lnSpc>
                <a:spcPct val="90000"/>
              </a:lnSpc>
              <a:spcBef>
                <a:spcPts val="667"/>
              </a:spcBef>
              <a:spcAft>
                <a:spcPts val="0"/>
              </a:spcAft>
              <a:buClr>
                <a:schemeClr val="dk1"/>
              </a:buClr>
              <a:buSzPts val="1800"/>
              <a:buChar char="•"/>
              <a:defRPr/>
            </a:lvl3pPr>
            <a:lvl4pPr indent="-342900" lvl="3" marL="1828800" algn="l">
              <a:lnSpc>
                <a:spcPct val="90000"/>
              </a:lnSpc>
              <a:spcBef>
                <a:spcPts val="667"/>
              </a:spcBef>
              <a:spcAft>
                <a:spcPts val="0"/>
              </a:spcAft>
              <a:buClr>
                <a:schemeClr val="dk1"/>
              </a:buClr>
              <a:buSzPts val="1800"/>
              <a:buChar char="•"/>
              <a:defRPr/>
            </a:lvl4pPr>
            <a:lvl5pPr indent="-342900" lvl="4" marL="2286000" algn="l">
              <a:lnSpc>
                <a:spcPct val="90000"/>
              </a:lnSpc>
              <a:spcBef>
                <a:spcPts val="667"/>
              </a:spcBef>
              <a:spcAft>
                <a:spcPts val="0"/>
              </a:spcAft>
              <a:buClr>
                <a:schemeClr val="dk1"/>
              </a:buClr>
              <a:buSzPts val="1800"/>
              <a:buChar char="•"/>
              <a:defRPr/>
            </a:lvl5pPr>
            <a:lvl6pPr indent="-342900" lvl="5" marL="2743200" algn="l">
              <a:lnSpc>
                <a:spcPct val="90000"/>
              </a:lnSpc>
              <a:spcBef>
                <a:spcPts val="667"/>
              </a:spcBef>
              <a:spcAft>
                <a:spcPts val="0"/>
              </a:spcAft>
              <a:buClr>
                <a:schemeClr val="dk1"/>
              </a:buClr>
              <a:buSzPts val="1800"/>
              <a:buChar char="•"/>
              <a:defRPr/>
            </a:lvl6pPr>
            <a:lvl7pPr indent="-342900" lvl="6" marL="3200400" algn="l">
              <a:lnSpc>
                <a:spcPct val="90000"/>
              </a:lnSpc>
              <a:spcBef>
                <a:spcPts val="667"/>
              </a:spcBef>
              <a:spcAft>
                <a:spcPts val="0"/>
              </a:spcAft>
              <a:buClr>
                <a:schemeClr val="dk1"/>
              </a:buClr>
              <a:buSzPts val="1800"/>
              <a:buChar char="•"/>
              <a:defRPr/>
            </a:lvl7pPr>
            <a:lvl8pPr indent="-342900" lvl="7" marL="3657600" algn="l">
              <a:lnSpc>
                <a:spcPct val="90000"/>
              </a:lnSpc>
              <a:spcBef>
                <a:spcPts val="667"/>
              </a:spcBef>
              <a:spcAft>
                <a:spcPts val="0"/>
              </a:spcAft>
              <a:buClr>
                <a:schemeClr val="dk1"/>
              </a:buClr>
              <a:buSzPts val="1800"/>
              <a:buChar char="•"/>
              <a:defRPr/>
            </a:lvl8pPr>
            <a:lvl9pPr indent="-342900" lvl="8" marL="4114800" algn="l">
              <a:lnSpc>
                <a:spcPct val="90000"/>
              </a:lnSpc>
              <a:spcBef>
                <a:spcPts val="667"/>
              </a:spcBef>
              <a:spcAft>
                <a:spcPts val="0"/>
              </a:spcAft>
              <a:buClr>
                <a:schemeClr val="dk1"/>
              </a:buClr>
              <a:buSzPts val="1800"/>
              <a:buChar char="•"/>
              <a:defRPr/>
            </a:lvl9pPr>
          </a:lstStyle>
          <a:p/>
        </p:txBody>
      </p:sp>
      <p:sp>
        <p:nvSpPr>
          <p:cNvPr id="37" name="Google Shape;37;p11"/>
          <p:cNvSpPr txBox="1"/>
          <p:nvPr>
            <p:ph idx="10" type="dt"/>
          </p:nvPr>
        </p:nvSpPr>
        <p:spPr>
          <a:xfrm>
            <a:off x="838200" y="10170162"/>
            <a:ext cx="2743200" cy="5842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1"/>
          <p:cNvSpPr txBox="1"/>
          <p:nvPr>
            <p:ph idx="11" type="ftr"/>
          </p:nvPr>
        </p:nvSpPr>
        <p:spPr>
          <a:xfrm>
            <a:off x="4038600" y="10170162"/>
            <a:ext cx="4114800" cy="5842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11"/>
          <p:cNvSpPr txBox="1"/>
          <p:nvPr>
            <p:ph idx="12" type="sldNum"/>
          </p:nvPr>
        </p:nvSpPr>
        <p:spPr>
          <a:xfrm>
            <a:off x="8610600" y="10170162"/>
            <a:ext cx="2743200" cy="5842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12"/>
          <p:cNvSpPr txBox="1"/>
          <p:nvPr>
            <p:ph type="title"/>
          </p:nvPr>
        </p:nvSpPr>
        <p:spPr>
          <a:xfrm>
            <a:off x="839788" y="584202"/>
            <a:ext cx="10515600" cy="2120901"/>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12"/>
          <p:cNvSpPr txBox="1"/>
          <p:nvPr>
            <p:ph idx="1" type="body"/>
          </p:nvPr>
        </p:nvSpPr>
        <p:spPr>
          <a:xfrm>
            <a:off x="839789" y="2689861"/>
            <a:ext cx="5157787" cy="1318259"/>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333"/>
              </a:spcBef>
              <a:spcAft>
                <a:spcPts val="0"/>
              </a:spcAft>
              <a:buClr>
                <a:schemeClr val="dk1"/>
              </a:buClr>
              <a:buSzPts val="3200"/>
              <a:buNone/>
              <a:defRPr b="1" sz="3200"/>
            </a:lvl1pPr>
            <a:lvl2pPr indent="-228600" lvl="1" marL="914400" algn="l">
              <a:lnSpc>
                <a:spcPct val="90000"/>
              </a:lnSpc>
              <a:spcBef>
                <a:spcPts val="667"/>
              </a:spcBef>
              <a:spcAft>
                <a:spcPts val="0"/>
              </a:spcAft>
              <a:buClr>
                <a:schemeClr val="dk1"/>
              </a:buClr>
              <a:buSzPts val="2667"/>
              <a:buNone/>
              <a:defRPr b="1" sz="2667"/>
            </a:lvl2pPr>
            <a:lvl3pPr indent="-228600" lvl="2" marL="1371600" algn="l">
              <a:lnSpc>
                <a:spcPct val="90000"/>
              </a:lnSpc>
              <a:spcBef>
                <a:spcPts val="667"/>
              </a:spcBef>
              <a:spcAft>
                <a:spcPts val="0"/>
              </a:spcAft>
              <a:buClr>
                <a:schemeClr val="dk1"/>
              </a:buClr>
              <a:buSzPts val="2400"/>
              <a:buNone/>
              <a:defRPr b="1" sz="2400"/>
            </a:lvl3pPr>
            <a:lvl4pPr indent="-228600" lvl="3" marL="1828800" algn="l">
              <a:lnSpc>
                <a:spcPct val="90000"/>
              </a:lnSpc>
              <a:spcBef>
                <a:spcPts val="667"/>
              </a:spcBef>
              <a:spcAft>
                <a:spcPts val="0"/>
              </a:spcAft>
              <a:buClr>
                <a:schemeClr val="dk1"/>
              </a:buClr>
              <a:buSzPts val="2133"/>
              <a:buNone/>
              <a:defRPr b="1" sz="2133"/>
            </a:lvl4pPr>
            <a:lvl5pPr indent="-228600" lvl="4" marL="2286000" algn="l">
              <a:lnSpc>
                <a:spcPct val="90000"/>
              </a:lnSpc>
              <a:spcBef>
                <a:spcPts val="667"/>
              </a:spcBef>
              <a:spcAft>
                <a:spcPts val="0"/>
              </a:spcAft>
              <a:buClr>
                <a:schemeClr val="dk1"/>
              </a:buClr>
              <a:buSzPts val="2133"/>
              <a:buNone/>
              <a:defRPr b="1" sz="2133"/>
            </a:lvl5pPr>
            <a:lvl6pPr indent="-228600" lvl="5" marL="2743200" algn="l">
              <a:lnSpc>
                <a:spcPct val="90000"/>
              </a:lnSpc>
              <a:spcBef>
                <a:spcPts val="667"/>
              </a:spcBef>
              <a:spcAft>
                <a:spcPts val="0"/>
              </a:spcAft>
              <a:buClr>
                <a:schemeClr val="dk1"/>
              </a:buClr>
              <a:buSzPts val="2133"/>
              <a:buNone/>
              <a:defRPr b="1" sz="2133"/>
            </a:lvl6pPr>
            <a:lvl7pPr indent="-228600" lvl="6" marL="3200400" algn="l">
              <a:lnSpc>
                <a:spcPct val="90000"/>
              </a:lnSpc>
              <a:spcBef>
                <a:spcPts val="667"/>
              </a:spcBef>
              <a:spcAft>
                <a:spcPts val="0"/>
              </a:spcAft>
              <a:buClr>
                <a:schemeClr val="dk1"/>
              </a:buClr>
              <a:buSzPts val="2133"/>
              <a:buNone/>
              <a:defRPr b="1" sz="2133"/>
            </a:lvl7pPr>
            <a:lvl8pPr indent="-228600" lvl="7" marL="3657600" algn="l">
              <a:lnSpc>
                <a:spcPct val="90000"/>
              </a:lnSpc>
              <a:spcBef>
                <a:spcPts val="667"/>
              </a:spcBef>
              <a:spcAft>
                <a:spcPts val="0"/>
              </a:spcAft>
              <a:buClr>
                <a:schemeClr val="dk1"/>
              </a:buClr>
              <a:buSzPts val="2133"/>
              <a:buNone/>
              <a:defRPr b="1" sz="2133"/>
            </a:lvl8pPr>
            <a:lvl9pPr indent="-228600" lvl="8" marL="4114800" algn="l">
              <a:lnSpc>
                <a:spcPct val="90000"/>
              </a:lnSpc>
              <a:spcBef>
                <a:spcPts val="667"/>
              </a:spcBef>
              <a:spcAft>
                <a:spcPts val="0"/>
              </a:spcAft>
              <a:buClr>
                <a:schemeClr val="dk1"/>
              </a:buClr>
              <a:buSzPts val="2133"/>
              <a:buNone/>
              <a:defRPr b="1" sz="2133"/>
            </a:lvl9pPr>
          </a:lstStyle>
          <a:p/>
        </p:txBody>
      </p:sp>
      <p:sp>
        <p:nvSpPr>
          <p:cNvPr id="43" name="Google Shape;43;p12"/>
          <p:cNvSpPr txBox="1"/>
          <p:nvPr>
            <p:ph idx="2" type="body"/>
          </p:nvPr>
        </p:nvSpPr>
        <p:spPr>
          <a:xfrm>
            <a:off x="839789" y="4008120"/>
            <a:ext cx="5157787" cy="5895341"/>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333"/>
              </a:spcBef>
              <a:spcAft>
                <a:spcPts val="0"/>
              </a:spcAft>
              <a:buClr>
                <a:schemeClr val="dk1"/>
              </a:buClr>
              <a:buSzPts val="1800"/>
              <a:buChar char="•"/>
              <a:defRPr/>
            </a:lvl1pPr>
            <a:lvl2pPr indent="-342900" lvl="1" marL="914400" algn="l">
              <a:lnSpc>
                <a:spcPct val="90000"/>
              </a:lnSpc>
              <a:spcBef>
                <a:spcPts val="667"/>
              </a:spcBef>
              <a:spcAft>
                <a:spcPts val="0"/>
              </a:spcAft>
              <a:buClr>
                <a:schemeClr val="dk1"/>
              </a:buClr>
              <a:buSzPts val="1800"/>
              <a:buChar char="•"/>
              <a:defRPr/>
            </a:lvl2pPr>
            <a:lvl3pPr indent="-342900" lvl="2" marL="1371600" algn="l">
              <a:lnSpc>
                <a:spcPct val="90000"/>
              </a:lnSpc>
              <a:spcBef>
                <a:spcPts val="667"/>
              </a:spcBef>
              <a:spcAft>
                <a:spcPts val="0"/>
              </a:spcAft>
              <a:buClr>
                <a:schemeClr val="dk1"/>
              </a:buClr>
              <a:buSzPts val="1800"/>
              <a:buChar char="•"/>
              <a:defRPr/>
            </a:lvl3pPr>
            <a:lvl4pPr indent="-342900" lvl="3" marL="1828800" algn="l">
              <a:lnSpc>
                <a:spcPct val="90000"/>
              </a:lnSpc>
              <a:spcBef>
                <a:spcPts val="667"/>
              </a:spcBef>
              <a:spcAft>
                <a:spcPts val="0"/>
              </a:spcAft>
              <a:buClr>
                <a:schemeClr val="dk1"/>
              </a:buClr>
              <a:buSzPts val="1800"/>
              <a:buChar char="•"/>
              <a:defRPr/>
            </a:lvl4pPr>
            <a:lvl5pPr indent="-342900" lvl="4" marL="2286000" algn="l">
              <a:lnSpc>
                <a:spcPct val="90000"/>
              </a:lnSpc>
              <a:spcBef>
                <a:spcPts val="667"/>
              </a:spcBef>
              <a:spcAft>
                <a:spcPts val="0"/>
              </a:spcAft>
              <a:buClr>
                <a:schemeClr val="dk1"/>
              </a:buClr>
              <a:buSzPts val="1800"/>
              <a:buChar char="•"/>
              <a:defRPr/>
            </a:lvl5pPr>
            <a:lvl6pPr indent="-342900" lvl="5" marL="2743200" algn="l">
              <a:lnSpc>
                <a:spcPct val="90000"/>
              </a:lnSpc>
              <a:spcBef>
                <a:spcPts val="667"/>
              </a:spcBef>
              <a:spcAft>
                <a:spcPts val="0"/>
              </a:spcAft>
              <a:buClr>
                <a:schemeClr val="dk1"/>
              </a:buClr>
              <a:buSzPts val="1800"/>
              <a:buChar char="•"/>
              <a:defRPr/>
            </a:lvl6pPr>
            <a:lvl7pPr indent="-342900" lvl="6" marL="3200400" algn="l">
              <a:lnSpc>
                <a:spcPct val="90000"/>
              </a:lnSpc>
              <a:spcBef>
                <a:spcPts val="667"/>
              </a:spcBef>
              <a:spcAft>
                <a:spcPts val="0"/>
              </a:spcAft>
              <a:buClr>
                <a:schemeClr val="dk1"/>
              </a:buClr>
              <a:buSzPts val="1800"/>
              <a:buChar char="•"/>
              <a:defRPr/>
            </a:lvl7pPr>
            <a:lvl8pPr indent="-342900" lvl="7" marL="3657600" algn="l">
              <a:lnSpc>
                <a:spcPct val="90000"/>
              </a:lnSpc>
              <a:spcBef>
                <a:spcPts val="667"/>
              </a:spcBef>
              <a:spcAft>
                <a:spcPts val="0"/>
              </a:spcAft>
              <a:buClr>
                <a:schemeClr val="dk1"/>
              </a:buClr>
              <a:buSzPts val="1800"/>
              <a:buChar char="•"/>
              <a:defRPr/>
            </a:lvl8pPr>
            <a:lvl9pPr indent="-342900" lvl="8" marL="4114800" algn="l">
              <a:lnSpc>
                <a:spcPct val="90000"/>
              </a:lnSpc>
              <a:spcBef>
                <a:spcPts val="667"/>
              </a:spcBef>
              <a:spcAft>
                <a:spcPts val="0"/>
              </a:spcAft>
              <a:buClr>
                <a:schemeClr val="dk1"/>
              </a:buClr>
              <a:buSzPts val="1800"/>
              <a:buChar char="•"/>
              <a:defRPr/>
            </a:lvl9pPr>
          </a:lstStyle>
          <a:p/>
        </p:txBody>
      </p:sp>
      <p:sp>
        <p:nvSpPr>
          <p:cNvPr id="44" name="Google Shape;44;p12"/>
          <p:cNvSpPr txBox="1"/>
          <p:nvPr>
            <p:ph idx="3" type="body"/>
          </p:nvPr>
        </p:nvSpPr>
        <p:spPr>
          <a:xfrm>
            <a:off x="6172201" y="2689861"/>
            <a:ext cx="5183188" cy="1318259"/>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333"/>
              </a:spcBef>
              <a:spcAft>
                <a:spcPts val="0"/>
              </a:spcAft>
              <a:buClr>
                <a:schemeClr val="dk1"/>
              </a:buClr>
              <a:buSzPts val="3200"/>
              <a:buNone/>
              <a:defRPr b="1" sz="3200"/>
            </a:lvl1pPr>
            <a:lvl2pPr indent="-228600" lvl="1" marL="914400" algn="l">
              <a:lnSpc>
                <a:spcPct val="90000"/>
              </a:lnSpc>
              <a:spcBef>
                <a:spcPts val="667"/>
              </a:spcBef>
              <a:spcAft>
                <a:spcPts val="0"/>
              </a:spcAft>
              <a:buClr>
                <a:schemeClr val="dk1"/>
              </a:buClr>
              <a:buSzPts val="2667"/>
              <a:buNone/>
              <a:defRPr b="1" sz="2667"/>
            </a:lvl2pPr>
            <a:lvl3pPr indent="-228600" lvl="2" marL="1371600" algn="l">
              <a:lnSpc>
                <a:spcPct val="90000"/>
              </a:lnSpc>
              <a:spcBef>
                <a:spcPts val="667"/>
              </a:spcBef>
              <a:spcAft>
                <a:spcPts val="0"/>
              </a:spcAft>
              <a:buClr>
                <a:schemeClr val="dk1"/>
              </a:buClr>
              <a:buSzPts val="2400"/>
              <a:buNone/>
              <a:defRPr b="1" sz="2400"/>
            </a:lvl3pPr>
            <a:lvl4pPr indent="-228600" lvl="3" marL="1828800" algn="l">
              <a:lnSpc>
                <a:spcPct val="90000"/>
              </a:lnSpc>
              <a:spcBef>
                <a:spcPts val="667"/>
              </a:spcBef>
              <a:spcAft>
                <a:spcPts val="0"/>
              </a:spcAft>
              <a:buClr>
                <a:schemeClr val="dk1"/>
              </a:buClr>
              <a:buSzPts val="2133"/>
              <a:buNone/>
              <a:defRPr b="1" sz="2133"/>
            </a:lvl4pPr>
            <a:lvl5pPr indent="-228600" lvl="4" marL="2286000" algn="l">
              <a:lnSpc>
                <a:spcPct val="90000"/>
              </a:lnSpc>
              <a:spcBef>
                <a:spcPts val="667"/>
              </a:spcBef>
              <a:spcAft>
                <a:spcPts val="0"/>
              </a:spcAft>
              <a:buClr>
                <a:schemeClr val="dk1"/>
              </a:buClr>
              <a:buSzPts val="2133"/>
              <a:buNone/>
              <a:defRPr b="1" sz="2133"/>
            </a:lvl5pPr>
            <a:lvl6pPr indent="-228600" lvl="5" marL="2743200" algn="l">
              <a:lnSpc>
                <a:spcPct val="90000"/>
              </a:lnSpc>
              <a:spcBef>
                <a:spcPts val="667"/>
              </a:spcBef>
              <a:spcAft>
                <a:spcPts val="0"/>
              </a:spcAft>
              <a:buClr>
                <a:schemeClr val="dk1"/>
              </a:buClr>
              <a:buSzPts val="2133"/>
              <a:buNone/>
              <a:defRPr b="1" sz="2133"/>
            </a:lvl6pPr>
            <a:lvl7pPr indent="-228600" lvl="6" marL="3200400" algn="l">
              <a:lnSpc>
                <a:spcPct val="90000"/>
              </a:lnSpc>
              <a:spcBef>
                <a:spcPts val="667"/>
              </a:spcBef>
              <a:spcAft>
                <a:spcPts val="0"/>
              </a:spcAft>
              <a:buClr>
                <a:schemeClr val="dk1"/>
              </a:buClr>
              <a:buSzPts val="2133"/>
              <a:buNone/>
              <a:defRPr b="1" sz="2133"/>
            </a:lvl7pPr>
            <a:lvl8pPr indent="-228600" lvl="7" marL="3657600" algn="l">
              <a:lnSpc>
                <a:spcPct val="90000"/>
              </a:lnSpc>
              <a:spcBef>
                <a:spcPts val="667"/>
              </a:spcBef>
              <a:spcAft>
                <a:spcPts val="0"/>
              </a:spcAft>
              <a:buClr>
                <a:schemeClr val="dk1"/>
              </a:buClr>
              <a:buSzPts val="2133"/>
              <a:buNone/>
              <a:defRPr b="1" sz="2133"/>
            </a:lvl8pPr>
            <a:lvl9pPr indent="-228600" lvl="8" marL="4114800" algn="l">
              <a:lnSpc>
                <a:spcPct val="90000"/>
              </a:lnSpc>
              <a:spcBef>
                <a:spcPts val="667"/>
              </a:spcBef>
              <a:spcAft>
                <a:spcPts val="0"/>
              </a:spcAft>
              <a:buClr>
                <a:schemeClr val="dk1"/>
              </a:buClr>
              <a:buSzPts val="2133"/>
              <a:buNone/>
              <a:defRPr b="1" sz="2133"/>
            </a:lvl9pPr>
          </a:lstStyle>
          <a:p/>
        </p:txBody>
      </p:sp>
      <p:sp>
        <p:nvSpPr>
          <p:cNvPr id="45" name="Google Shape;45;p12"/>
          <p:cNvSpPr txBox="1"/>
          <p:nvPr>
            <p:ph idx="4" type="body"/>
          </p:nvPr>
        </p:nvSpPr>
        <p:spPr>
          <a:xfrm>
            <a:off x="6172201" y="4008120"/>
            <a:ext cx="5183188" cy="5895341"/>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333"/>
              </a:spcBef>
              <a:spcAft>
                <a:spcPts val="0"/>
              </a:spcAft>
              <a:buClr>
                <a:schemeClr val="dk1"/>
              </a:buClr>
              <a:buSzPts val="1800"/>
              <a:buChar char="•"/>
              <a:defRPr/>
            </a:lvl1pPr>
            <a:lvl2pPr indent="-342900" lvl="1" marL="914400" algn="l">
              <a:lnSpc>
                <a:spcPct val="90000"/>
              </a:lnSpc>
              <a:spcBef>
                <a:spcPts val="667"/>
              </a:spcBef>
              <a:spcAft>
                <a:spcPts val="0"/>
              </a:spcAft>
              <a:buClr>
                <a:schemeClr val="dk1"/>
              </a:buClr>
              <a:buSzPts val="1800"/>
              <a:buChar char="•"/>
              <a:defRPr/>
            </a:lvl2pPr>
            <a:lvl3pPr indent="-342900" lvl="2" marL="1371600" algn="l">
              <a:lnSpc>
                <a:spcPct val="90000"/>
              </a:lnSpc>
              <a:spcBef>
                <a:spcPts val="667"/>
              </a:spcBef>
              <a:spcAft>
                <a:spcPts val="0"/>
              </a:spcAft>
              <a:buClr>
                <a:schemeClr val="dk1"/>
              </a:buClr>
              <a:buSzPts val="1800"/>
              <a:buChar char="•"/>
              <a:defRPr/>
            </a:lvl3pPr>
            <a:lvl4pPr indent="-342900" lvl="3" marL="1828800" algn="l">
              <a:lnSpc>
                <a:spcPct val="90000"/>
              </a:lnSpc>
              <a:spcBef>
                <a:spcPts val="667"/>
              </a:spcBef>
              <a:spcAft>
                <a:spcPts val="0"/>
              </a:spcAft>
              <a:buClr>
                <a:schemeClr val="dk1"/>
              </a:buClr>
              <a:buSzPts val="1800"/>
              <a:buChar char="•"/>
              <a:defRPr/>
            </a:lvl4pPr>
            <a:lvl5pPr indent="-342900" lvl="4" marL="2286000" algn="l">
              <a:lnSpc>
                <a:spcPct val="90000"/>
              </a:lnSpc>
              <a:spcBef>
                <a:spcPts val="667"/>
              </a:spcBef>
              <a:spcAft>
                <a:spcPts val="0"/>
              </a:spcAft>
              <a:buClr>
                <a:schemeClr val="dk1"/>
              </a:buClr>
              <a:buSzPts val="1800"/>
              <a:buChar char="•"/>
              <a:defRPr/>
            </a:lvl5pPr>
            <a:lvl6pPr indent="-342900" lvl="5" marL="2743200" algn="l">
              <a:lnSpc>
                <a:spcPct val="90000"/>
              </a:lnSpc>
              <a:spcBef>
                <a:spcPts val="667"/>
              </a:spcBef>
              <a:spcAft>
                <a:spcPts val="0"/>
              </a:spcAft>
              <a:buClr>
                <a:schemeClr val="dk1"/>
              </a:buClr>
              <a:buSzPts val="1800"/>
              <a:buChar char="•"/>
              <a:defRPr/>
            </a:lvl6pPr>
            <a:lvl7pPr indent="-342900" lvl="6" marL="3200400" algn="l">
              <a:lnSpc>
                <a:spcPct val="90000"/>
              </a:lnSpc>
              <a:spcBef>
                <a:spcPts val="667"/>
              </a:spcBef>
              <a:spcAft>
                <a:spcPts val="0"/>
              </a:spcAft>
              <a:buClr>
                <a:schemeClr val="dk1"/>
              </a:buClr>
              <a:buSzPts val="1800"/>
              <a:buChar char="•"/>
              <a:defRPr/>
            </a:lvl7pPr>
            <a:lvl8pPr indent="-342900" lvl="7" marL="3657600" algn="l">
              <a:lnSpc>
                <a:spcPct val="90000"/>
              </a:lnSpc>
              <a:spcBef>
                <a:spcPts val="667"/>
              </a:spcBef>
              <a:spcAft>
                <a:spcPts val="0"/>
              </a:spcAft>
              <a:buClr>
                <a:schemeClr val="dk1"/>
              </a:buClr>
              <a:buSzPts val="1800"/>
              <a:buChar char="•"/>
              <a:defRPr/>
            </a:lvl8pPr>
            <a:lvl9pPr indent="-342900" lvl="8" marL="4114800" algn="l">
              <a:lnSpc>
                <a:spcPct val="90000"/>
              </a:lnSpc>
              <a:spcBef>
                <a:spcPts val="667"/>
              </a:spcBef>
              <a:spcAft>
                <a:spcPts val="0"/>
              </a:spcAft>
              <a:buClr>
                <a:schemeClr val="dk1"/>
              </a:buClr>
              <a:buSzPts val="1800"/>
              <a:buChar char="•"/>
              <a:defRPr/>
            </a:lvl9pPr>
          </a:lstStyle>
          <a:p/>
        </p:txBody>
      </p:sp>
      <p:sp>
        <p:nvSpPr>
          <p:cNvPr id="46" name="Google Shape;46;p12"/>
          <p:cNvSpPr txBox="1"/>
          <p:nvPr>
            <p:ph idx="10" type="dt"/>
          </p:nvPr>
        </p:nvSpPr>
        <p:spPr>
          <a:xfrm>
            <a:off x="838200" y="10170162"/>
            <a:ext cx="2743200" cy="5842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12"/>
          <p:cNvSpPr txBox="1"/>
          <p:nvPr>
            <p:ph idx="11" type="ftr"/>
          </p:nvPr>
        </p:nvSpPr>
        <p:spPr>
          <a:xfrm>
            <a:off x="4038600" y="10170162"/>
            <a:ext cx="4114800" cy="5842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2"/>
          <p:cNvSpPr txBox="1"/>
          <p:nvPr>
            <p:ph idx="12" type="sldNum"/>
          </p:nvPr>
        </p:nvSpPr>
        <p:spPr>
          <a:xfrm>
            <a:off x="8610600" y="10170162"/>
            <a:ext cx="2743200" cy="5842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13"/>
          <p:cNvSpPr txBox="1"/>
          <p:nvPr>
            <p:ph type="title"/>
          </p:nvPr>
        </p:nvSpPr>
        <p:spPr>
          <a:xfrm>
            <a:off x="838200" y="584202"/>
            <a:ext cx="10515600" cy="2120901"/>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13"/>
          <p:cNvSpPr txBox="1"/>
          <p:nvPr>
            <p:ph idx="10" type="dt"/>
          </p:nvPr>
        </p:nvSpPr>
        <p:spPr>
          <a:xfrm>
            <a:off x="838200" y="10170162"/>
            <a:ext cx="2743200" cy="5842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3"/>
          <p:cNvSpPr txBox="1"/>
          <p:nvPr>
            <p:ph idx="11" type="ftr"/>
          </p:nvPr>
        </p:nvSpPr>
        <p:spPr>
          <a:xfrm>
            <a:off x="4038600" y="10170162"/>
            <a:ext cx="4114800" cy="5842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3"/>
          <p:cNvSpPr txBox="1"/>
          <p:nvPr>
            <p:ph idx="12" type="sldNum"/>
          </p:nvPr>
        </p:nvSpPr>
        <p:spPr>
          <a:xfrm>
            <a:off x="8610600" y="10170162"/>
            <a:ext cx="2743200" cy="5842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14"/>
          <p:cNvSpPr txBox="1"/>
          <p:nvPr>
            <p:ph idx="10" type="dt"/>
          </p:nvPr>
        </p:nvSpPr>
        <p:spPr>
          <a:xfrm>
            <a:off x="838200" y="10170162"/>
            <a:ext cx="2743200" cy="5842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4"/>
          <p:cNvSpPr txBox="1"/>
          <p:nvPr>
            <p:ph idx="11" type="ftr"/>
          </p:nvPr>
        </p:nvSpPr>
        <p:spPr>
          <a:xfrm>
            <a:off x="4038600" y="10170162"/>
            <a:ext cx="4114800" cy="5842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14"/>
          <p:cNvSpPr txBox="1"/>
          <p:nvPr>
            <p:ph idx="12" type="sldNum"/>
          </p:nvPr>
        </p:nvSpPr>
        <p:spPr>
          <a:xfrm>
            <a:off x="8610600" y="10170162"/>
            <a:ext cx="2743200" cy="5842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15"/>
          <p:cNvSpPr txBox="1"/>
          <p:nvPr>
            <p:ph type="title"/>
          </p:nvPr>
        </p:nvSpPr>
        <p:spPr>
          <a:xfrm>
            <a:off x="839788" y="731520"/>
            <a:ext cx="3932237" cy="256032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4267"/>
              <a:buFont typeface="Calibri"/>
              <a:buNone/>
              <a:defRPr sz="4267"/>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5"/>
          <p:cNvSpPr txBox="1"/>
          <p:nvPr>
            <p:ph idx="1" type="body"/>
          </p:nvPr>
        </p:nvSpPr>
        <p:spPr>
          <a:xfrm>
            <a:off x="5183188" y="1579882"/>
            <a:ext cx="6172200" cy="7797800"/>
          </a:xfrm>
          <a:prstGeom prst="rect">
            <a:avLst/>
          </a:prstGeom>
          <a:noFill/>
          <a:ln>
            <a:noFill/>
          </a:ln>
        </p:spPr>
        <p:txBody>
          <a:bodyPr anchorCtr="0" anchor="t" bIns="45700" lIns="91425" spcFirstLastPara="1" rIns="91425" wrap="square" tIns="45700">
            <a:normAutofit/>
          </a:bodyPr>
          <a:lstStyle>
            <a:lvl1pPr indent="-499554" lvl="0" marL="457200" algn="l">
              <a:lnSpc>
                <a:spcPct val="90000"/>
              </a:lnSpc>
              <a:spcBef>
                <a:spcPts val="1333"/>
              </a:spcBef>
              <a:spcAft>
                <a:spcPts val="0"/>
              </a:spcAft>
              <a:buClr>
                <a:schemeClr val="dk1"/>
              </a:buClr>
              <a:buSzPts val="4267"/>
              <a:buChar char="•"/>
              <a:defRPr sz="4267"/>
            </a:lvl1pPr>
            <a:lvl2pPr indent="-465645" lvl="1" marL="914400" algn="l">
              <a:lnSpc>
                <a:spcPct val="90000"/>
              </a:lnSpc>
              <a:spcBef>
                <a:spcPts val="667"/>
              </a:spcBef>
              <a:spcAft>
                <a:spcPts val="0"/>
              </a:spcAft>
              <a:buClr>
                <a:schemeClr val="dk1"/>
              </a:buClr>
              <a:buSzPts val="3733"/>
              <a:buChar char="•"/>
              <a:defRPr sz="3733"/>
            </a:lvl2pPr>
            <a:lvl3pPr indent="-431800" lvl="2" marL="1371600" algn="l">
              <a:lnSpc>
                <a:spcPct val="90000"/>
              </a:lnSpc>
              <a:spcBef>
                <a:spcPts val="667"/>
              </a:spcBef>
              <a:spcAft>
                <a:spcPts val="0"/>
              </a:spcAft>
              <a:buClr>
                <a:schemeClr val="dk1"/>
              </a:buClr>
              <a:buSzPts val="3200"/>
              <a:buChar char="•"/>
              <a:defRPr sz="3200"/>
            </a:lvl3pPr>
            <a:lvl4pPr indent="-397954" lvl="3" marL="1828800" algn="l">
              <a:lnSpc>
                <a:spcPct val="90000"/>
              </a:lnSpc>
              <a:spcBef>
                <a:spcPts val="667"/>
              </a:spcBef>
              <a:spcAft>
                <a:spcPts val="0"/>
              </a:spcAft>
              <a:buClr>
                <a:schemeClr val="dk1"/>
              </a:buClr>
              <a:buSzPts val="2667"/>
              <a:buChar char="•"/>
              <a:defRPr sz="2667"/>
            </a:lvl4pPr>
            <a:lvl5pPr indent="-397954" lvl="4" marL="2286000" algn="l">
              <a:lnSpc>
                <a:spcPct val="90000"/>
              </a:lnSpc>
              <a:spcBef>
                <a:spcPts val="667"/>
              </a:spcBef>
              <a:spcAft>
                <a:spcPts val="0"/>
              </a:spcAft>
              <a:buClr>
                <a:schemeClr val="dk1"/>
              </a:buClr>
              <a:buSzPts val="2667"/>
              <a:buChar char="•"/>
              <a:defRPr sz="2667"/>
            </a:lvl5pPr>
            <a:lvl6pPr indent="-397954" lvl="5" marL="2743200" algn="l">
              <a:lnSpc>
                <a:spcPct val="90000"/>
              </a:lnSpc>
              <a:spcBef>
                <a:spcPts val="667"/>
              </a:spcBef>
              <a:spcAft>
                <a:spcPts val="0"/>
              </a:spcAft>
              <a:buClr>
                <a:schemeClr val="dk1"/>
              </a:buClr>
              <a:buSzPts val="2667"/>
              <a:buChar char="•"/>
              <a:defRPr sz="2667"/>
            </a:lvl6pPr>
            <a:lvl7pPr indent="-397954" lvl="6" marL="3200400" algn="l">
              <a:lnSpc>
                <a:spcPct val="90000"/>
              </a:lnSpc>
              <a:spcBef>
                <a:spcPts val="667"/>
              </a:spcBef>
              <a:spcAft>
                <a:spcPts val="0"/>
              </a:spcAft>
              <a:buClr>
                <a:schemeClr val="dk1"/>
              </a:buClr>
              <a:buSzPts val="2667"/>
              <a:buChar char="•"/>
              <a:defRPr sz="2667"/>
            </a:lvl7pPr>
            <a:lvl8pPr indent="-397954" lvl="7" marL="3657600" algn="l">
              <a:lnSpc>
                <a:spcPct val="90000"/>
              </a:lnSpc>
              <a:spcBef>
                <a:spcPts val="667"/>
              </a:spcBef>
              <a:spcAft>
                <a:spcPts val="0"/>
              </a:spcAft>
              <a:buClr>
                <a:schemeClr val="dk1"/>
              </a:buClr>
              <a:buSzPts val="2667"/>
              <a:buChar char="•"/>
              <a:defRPr sz="2667"/>
            </a:lvl8pPr>
            <a:lvl9pPr indent="-397954" lvl="8" marL="4114800" algn="l">
              <a:lnSpc>
                <a:spcPct val="90000"/>
              </a:lnSpc>
              <a:spcBef>
                <a:spcPts val="667"/>
              </a:spcBef>
              <a:spcAft>
                <a:spcPts val="0"/>
              </a:spcAft>
              <a:buClr>
                <a:schemeClr val="dk1"/>
              </a:buClr>
              <a:buSzPts val="2667"/>
              <a:buChar char="•"/>
              <a:defRPr sz="2667"/>
            </a:lvl9pPr>
          </a:lstStyle>
          <a:p/>
        </p:txBody>
      </p:sp>
      <p:sp>
        <p:nvSpPr>
          <p:cNvPr id="61" name="Google Shape;61;p15"/>
          <p:cNvSpPr txBox="1"/>
          <p:nvPr>
            <p:ph idx="2" type="body"/>
          </p:nvPr>
        </p:nvSpPr>
        <p:spPr>
          <a:xfrm>
            <a:off x="839788" y="3291840"/>
            <a:ext cx="3932237" cy="6098541"/>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333"/>
              </a:spcBef>
              <a:spcAft>
                <a:spcPts val="0"/>
              </a:spcAft>
              <a:buClr>
                <a:schemeClr val="dk1"/>
              </a:buClr>
              <a:buSzPts val="2133"/>
              <a:buNone/>
              <a:defRPr sz="2133"/>
            </a:lvl1pPr>
            <a:lvl2pPr indent="-228600" lvl="1" marL="914400" algn="l">
              <a:lnSpc>
                <a:spcPct val="90000"/>
              </a:lnSpc>
              <a:spcBef>
                <a:spcPts val="667"/>
              </a:spcBef>
              <a:spcAft>
                <a:spcPts val="0"/>
              </a:spcAft>
              <a:buClr>
                <a:schemeClr val="dk1"/>
              </a:buClr>
              <a:buSzPts val="1867"/>
              <a:buNone/>
              <a:defRPr sz="1867"/>
            </a:lvl2pPr>
            <a:lvl3pPr indent="-228600" lvl="2" marL="1371600" algn="l">
              <a:lnSpc>
                <a:spcPct val="90000"/>
              </a:lnSpc>
              <a:spcBef>
                <a:spcPts val="667"/>
              </a:spcBef>
              <a:spcAft>
                <a:spcPts val="0"/>
              </a:spcAft>
              <a:buClr>
                <a:schemeClr val="dk1"/>
              </a:buClr>
              <a:buSzPts val="1600"/>
              <a:buNone/>
              <a:defRPr sz="1600"/>
            </a:lvl3pPr>
            <a:lvl4pPr indent="-228600" lvl="3" marL="1828800" algn="l">
              <a:lnSpc>
                <a:spcPct val="90000"/>
              </a:lnSpc>
              <a:spcBef>
                <a:spcPts val="667"/>
              </a:spcBef>
              <a:spcAft>
                <a:spcPts val="0"/>
              </a:spcAft>
              <a:buClr>
                <a:schemeClr val="dk1"/>
              </a:buClr>
              <a:buSzPts val="1333"/>
              <a:buNone/>
              <a:defRPr sz="1333"/>
            </a:lvl4pPr>
            <a:lvl5pPr indent="-228600" lvl="4" marL="2286000" algn="l">
              <a:lnSpc>
                <a:spcPct val="90000"/>
              </a:lnSpc>
              <a:spcBef>
                <a:spcPts val="667"/>
              </a:spcBef>
              <a:spcAft>
                <a:spcPts val="0"/>
              </a:spcAft>
              <a:buClr>
                <a:schemeClr val="dk1"/>
              </a:buClr>
              <a:buSzPts val="1333"/>
              <a:buNone/>
              <a:defRPr sz="1333"/>
            </a:lvl5pPr>
            <a:lvl6pPr indent="-228600" lvl="5" marL="2743200" algn="l">
              <a:lnSpc>
                <a:spcPct val="90000"/>
              </a:lnSpc>
              <a:spcBef>
                <a:spcPts val="667"/>
              </a:spcBef>
              <a:spcAft>
                <a:spcPts val="0"/>
              </a:spcAft>
              <a:buClr>
                <a:schemeClr val="dk1"/>
              </a:buClr>
              <a:buSzPts val="1333"/>
              <a:buNone/>
              <a:defRPr sz="1333"/>
            </a:lvl6pPr>
            <a:lvl7pPr indent="-228600" lvl="6" marL="3200400" algn="l">
              <a:lnSpc>
                <a:spcPct val="90000"/>
              </a:lnSpc>
              <a:spcBef>
                <a:spcPts val="667"/>
              </a:spcBef>
              <a:spcAft>
                <a:spcPts val="0"/>
              </a:spcAft>
              <a:buClr>
                <a:schemeClr val="dk1"/>
              </a:buClr>
              <a:buSzPts val="1333"/>
              <a:buNone/>
              <a:defRPr sz="1333"/>
            </a:lvl7pPr>
            <a:lvl8pPr indent="-228600" lvl="7" marL="3657600" algn="l">
              <a:lnSpc>
                <a:spcPct val="90000"/>
              </a:lnSpc>
              <a:spcBef>
                <a:spcPts val="667"/>
              </a:spcBef>
              <a:spcAft>
                <a:spcPts val="0"/>
              </a:spcAft>
              <a:buClr>
                <a:schemeClr val="dk1"/>
              </a:buClr>
              <a:buSzPts val="1333"/>
              <a:buNone/>
              <a:defRPr sz="1333"/>
            </a:lvl8pPr>
            <a:lvl9pPr indent="-228600" lvl="8" marL="4114800" algn="l">
              <a:lnSpc>
                <a:spcPct val="90000"/>
              </a:lnSpc>
              <a:spcBef>
                <a:spcPts val="667"/>
              </a:spcBef>
              <a:spcAft>
                <a:spcPts val="0"/>
              </a:spcAft>
              <a:buClr>
                <a:schemeClr val="dk1"/>
              </a:buClr>
              <a:buSzPts val="1333"/>
              <a:buNone/>
              <a:defRPr sz="1333"/>
            </a:lvl9pPr>
          </a:lstStyle>
          <a:p/>
        </p:txBody>
      </p:sp>
      <p:sp>
        <p:nvSpPr>
          <p:cNvPr id="62" name="Google Shape;62;p15"/>
          <p:cNvSpPr txBox="1"/>
          <p:nvPr>
            <p:ph idx="10" type="dt"/>
          </p:nvPr>
        </p:nvSpPr>
        <p:spPr>
          <a:xfrm>
            <a:off x="838200" y="10170162"/>
            <a:ext cx="2743200" cy="5842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5"/>
          <p:cNvSpPr txBox="1"/>
          <p:nvPr>
            <p:ph idx="11" type="ftr"/>
          </p:nvPr>
        </p:nvSpPr>
        <p:spPr>
          <a:xfrm>
            <a:off x="4038600" y="10170162"/>
            <a:ext cx="4114800" cy="5842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15"/>
          <p:cNvSpPr txBox="1"/>
          <p:nvPr>
            <p:ph idx="12" type="sldNum"/>
          </p:nvPr>
        </p:nvSpPr>
        <p:spPr>
          <a:xfrm>
            <a:off x="8610600" y="10170162"/>
            <a:ext cx="2743200" cy="5842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6"/>
          <p:cNvSpPr txBox="1"/>
          <p:nvPr>
            <p:ph type="title"/>
          </p:nvPr>
        </p:nvSpPr>
        <p:spPr>
          <a:xfrm>
            <a:off x="839788" y="731520"/>
            <a:ext cx="3932237" cy="256032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4267"/>
              <a:buFont typeface="Calibri"/>
              <a:buNone/>
              <a:defRPr sz="4267"/>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6"/>
          <p:cNvSpPr/>
          <p:nvPr>
            <p:ph idx="2" type="pic"/>
          </p:nvPr>
        </p:nvSpPr>
        <p:spPr>
          <a:xfrm>
            <a:off x="5183188" y="1579882"/>
            <a:ext cx="6172200" cy="7797800"/>
          </a:xfrm>
          <a:prstGeom prst="rect">
            <a:avLst/>
          </a:prstGeom>
          <a:noFill/>
          <a:ln>
            <a:noFill/>
          </a:ln>
        </p:spPr>
      </p:sp>
      <p:sp>
        <p:nvSpPr>
          <p:cNvPr id="68" name="Google Shape;68;p16"/>
          <p:cNvSpPr txBox="1"/>
          <p:nvPr>
            <p:ph idx="1" type="body"/>
          </p:nvPr>
        </p:nvSpPr>
        <p:spPr>
          <a:xfrm>
            <a:off x="839788" y="3291840"/>
            <a:ext cx="3932237" cy="6098541"/>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333"/>
              </a:spcBef>
              <a:spcAft>
                <a:spcPts val="0"/>
              </a:spcAft>
              <a:buClr>
                <a:schemeClr val="dk1"/>
              </a:buClr>
              <a:buSzPts val="2133"/>
              <a:buNone/>
              <a:defRPr sz="2133"/>
            </a:lvl1pPr>
            <a:lvl2pPr indent="-228600" lvl="1" marL="914400" algn="l">
              <a:lnSpc>
                <a:spcPct val="90000"/>
              </a:lnSpc>
              <a:spcBef>
                <a:spcPts val="667"/>
              </a:spcBef>
              <a:spcAft>
                <a:spcPts val="0"/>
              </a:spcAft>
              <a:buClr>
                <a:schemeClr val="dk1"/>
              </a:buClr>
              <a:buSzPts val="1867"/>
              <a:buNone/>
              <a:defRPr sz="1867"/>
            </a:lvl2pPr>
            <a:lvl3pPr indent="-228600" lvl="2" marL="1371600" algn="l">
              <a:lnSpc>
                <a:spcPct val="90000"/>
              </a:lnSpc>
              <a:spcBef>
                <a:spcPts val="667"/>
              </a:spcBef>
              <a:spcAft>
                <a:spcPts val="0"/>
              </a:spcAft>
              <a:buClr>
                <a:schemeClr val="dk1"/>
              </a:buClr>
              <a:buSzPts val="1600"/>
              <a:buNone/>
              <a:defRPr sz="1600"/>
            </a:lvl3pPr>
            <a:lvl4pPr indent="-228600" lvl="3" marL="1828800" algn="l">
              <a:lnSpc>
                <a:spcPct val="90000"/>
              </a:lnSpc>
              <a:spcBef>
                <a:spcPts val="667"/>
              </a:spcBef>
              <a:spcAft>
                <a:spcPts val="0"/>
              </a:spcAft>
              <a:buClr>
                <a:schemeClr val="dk1"/>
              </a:buClr>
              <a:buSzPts val="1333"/>
              <a:buNone/>
              <a:defRPr sz="1333"/>
            </a:lvl4pPr>
            <a:lvl5pPr indent="-228600" lvl="4" marL="2286000" algn="l">
              <a:lnSpc>
                <a:spcPct val="90000"/>
              </a:lnSpc>
              <a:spcBef>
                <a:spcPts val="667"/>
              </a:spcBef>
              <a:spcAft>
                <a:spcPts val="0"/>
              </a:spcAft>
              <a:buClr>
                <a:schemeClr val="dk1"/>
              </a:buClr>
              <a:buSzPts val="1333"/>
              <a:buNone/>
              <a:defRPr sz="1333"/>
            </a:lvl5pPr>
            <a:lvl6pPr indent="-228600" lvl="5" marL="2743200" algn="l">
              <a:lnSpc>
                <a:spcPct val="90000"/>
              </a:lnSpc>
              <a:spcBef>
                <a:spcPts val="667"/>
              </a:spcBef>
              <a:spcAft>
                <a:spcPts val="0"/>
              </a:spcAft>
              <a:buClr>
                <a:schemeClr val="dk1"/>
              </a:buClr>
              <a:buSzPts val="1333"/>
              <a:buNone/>
              <a:defRPr sz="1333"/>
            </a:lvl6pPr>
            <a:lvl7pPr indent="-228600" lvl="6" marL="3200400" algn="l">
              <a:lnSpc>
                <a:spcPct val="90000"/>
              </a:lnSpc>
              <a:spcBef>
                <a:spcPts val="667"/>
              </a:spcBef>
              <a:spcAft>
                <a:spcPts val="0"/>
              </a:spcAft>
              <a:buClr>
                <a:schemeClr val="dk1"/>
              </a:buClr>
              <a:buSzPts val="1333"/>
              <a:buNone/>
              <a:defRPr sz="1333"/>
            </a:lvl7pPr>
            <a:lvl8pPr indent="-228600" lvl="7" marL="3657600" algn="l">
              <a:lnSpc>
                <a:spcPct val="90000"/>
              </a:lnSpc>
              <a:spcBef>
                <a:spcPts val="667"/>
              </a:spcBef>
              <a:spcAft>
                <a:spcPts val="0"/>
              </a:spcAft>
              <a:buClr>
                <a:schemeClr val="dk1"/>
              </a:buClr>
              <a:buSzPts val="1333"/>
              <a:buNone/>
              <a:defRPr sz="1333"/>
            </a:lvl8pPr>
            <a:lvl9pPr indent="-228600" lvl="8" marL="4114800" algn="l">
              <a:lnSpc>
                <a:spcPct val="90000"/>
              </a:lnSpc>
              <a:spcBef>
                <a:spcPts val="667"/>
              </a:spcBef>
              <a:spcAft>
                <a:spcPts val="0"/>
              </a:spcAft>
              <a:buClr>
                <a:schemeClr val="dk1"/>
              </a:buClr>
              <a:buSzPts val="1333"/>
              <a:buNone/>
              <a:defRPr sz="1333"/>
            </a:lvl9pPr>
          </a:lstStyle>
          <a:p/>
        </p:txBody>
      </p:sp>
      <p:sp>
        <p:nvSpPr>
          <p:cNvPr id="69" name="Google Shape;69;p16"/>
          <p:cNvSpPr txBox="1"/>
          <p:nvPr>
            <p:ph idx="10" type="dt"/>
          </p:nvPr>
        </p:nvSpPr>
        <p:spPr>
          <a:xfrm>
            <a:off x="838200" y="10170162"/>
            <a:ext cx="2743200" cy="5842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6"/>
          <p:cNvSpPr txBox="1"/>
          <p:nvPr>
            <p:ph idx="11" type="ftr"/>
          </p:nvPr>
        </p:nvSpPr>
        <p:spPr>
          <a:xfrm>
            <a:off x="4038600" y="10170162"/>
            <a:ext cx="4114800" cy="5842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6"/>
          <p:cNvSpPr txBox="1"/>
          <p:nvPr>
            <p:ph idx="12" type="sldNum"/>
          </p:nvPr>
        </p:nvSpPr>
        <p:spPr>
          <a:xfrm>
            <a:off x="8610600" y="10170162"/>
            <a:ext cx="2743200" cy="5842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7"/>
          <p:cNvSpPr txBox="1"/>
          <p:nvPr>
            <p:ph type="title"/>
          </p:nvPr>
        </p:nvSpPr>
        <p:spPr>
          <a:xfrm>
            <a:off x="838200" y="584202"/>
            <a:ext cx="10515600" cy="2120901"/>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5867"/>
              <a:buFont typeface="Calibri"/>
              <a:buNone/>
              <a:defRPr b="0" i="0" sz="5867"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7"/>
          <p:cNvSpPr txBox="1"/>
          <p:nvPr>
            <p:ph idx="1" type="body"/>
          </p:nvPr>
        </p:nvSpPr>
        <p:spPr>
          <a:xfrm>
            <a:off x="838200" y="2921000"/>
            <a:ext cx="10515600" cy="6962141"/>
          </a:xfrm>
          <a:prstGeom prst="rect">
            <a:avLst/>
          </a:prstGeom>
          <a:noFill/>
          <a:ln>
            <a:noFill/>
          </a:ln>
        </p:spPr>
        <p:txBody>
          <a:bodyPr anchorCtr="0" anchor="t" bIns="45700" lIns="91425" spcFirstLastPara="1" rIns="91425" wrap="square" tIns="45700">
            <a:normAutofit/>
          </a:bodyPr>
          <a:lstStyle>
            <a:lvl1pPr indent="-465645" lvl="0" marL="457200" marR="0" rtl="0" algn="l">
              <a:lnSpc>
                <a:spcPct val="90000"/>
              </a:lnSpc>
              <a:spcBef>
                <a:spcPts val="1333"/>
              </a:spcBef>
              <a:spcAft>
                <a:spcPts val="0"/>
              </a:spcAft>
              <a:buClr>
                <a:schemeClr val="dk1"/>
              </a:buClr>
              <a:buSzPts val="3733"/>
              <a:buFont typeface="Arial"/>
              <a:buChar char="•"/>
              <a:defRPr b="0" i="0" sz="3733" u="none" cap="none" strike="noStrike">
                <a:solidFill>
                  <a:schemeClr val="dk1"/>
                </a:solidFill>
                <a:latin typeface="Calibri"/>
                <a:ea typeface="Calibri"/>
                <a:cs typeface="Calibri"/>
                <a:sym typeface="Calibri"/>
              </a:defRPr>
            </a:lvl1pPr>
            <a:lvl2pPr indent="-431800" lvl="1" marL="914400" marR="0" rtl="0" algn="l">
              <a:lnSpc>
                <a:spcPct val="90000"/>
              </a:lnSpc>
              <a:spcBef>
                <a:spcPts val="667"/>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2pPr>
            <a:lvl3pPr indent="-397954" lvl="2" marL="1371600" marR="0" rtl="0" algn="l">
              <a:lnSpc>
                <a:spcPct val="90000"/>
              </a:lnSpc>
              <a:spcBef>
                <a:spcPts val="667"/>
              </a:spcBef>
              <a:spcAft>
                <a:spcPts val="0"/>
              </a:spcAft>
              <a:buClr>
                <a:schemeClr val="dk1"/>
              </a:buClr>
              <a:buSzPts val="2667"/>
              <a:buFont typeface="Arial"/>
              <a:buChar char="•"/>
              <a:defRPr b="0" i="0" sz="2667" u="none" cap="none" strike="noStrike">
                <a:solidFill>
                  <a:schemeClr val="dk1"/>
                </a:solidFill>
                <a:latin typeface="Calibri"/>
                <a:ea typeface="Calibri"/>
                <a:cs typeface="Calibri"/>
                <a:sym typeface="Calibri"/>
              </a:defRPr>
            </a:lvl3pPr>
            <a:lvl4pPr indent="-381000" lvl="3" marL="18288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4pPr>
            <a:lvl5pPr indent="-381000" lvl="4" marL="22860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5pPr>
            <a:lvl6pPr indent="-381000" lvl="5" marL="27432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6pPr>
            <a:lvl7pPr indent="-381000" lvl="6" marL="32004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7pPr>
            <a:lvl8pPr indent="-381000" lvl="7" marL="36576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8pPr>
            <a:lvl9pPr indent="-381000" lvl="8" marL="41148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9pPr>
          </a:lstStyle>
          <a:p/>
        </p:txBody>
      </p:sp>
      <p:sp>
        <p:nvSpPr>
          <p:cNvPr id="12" name="Google Shape;12;p7"/>
          <p:cNvSpPr txBox="1"/>
          <p:nvPr>
            <p:ph idx="10" type="dt"/>
          </p:nvPr>
        </p:nvSpPr>
        <p:spPr>
          <a:xfrm>
            <a:off x="838200" y="10170162"/>
            <a:ext cx="2743200" cy="5842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6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3" name="Google Shape;13;p7"/>
          <p:cNvSpPr txBox="1"/>
          <p:nvPr>
            <p:ph idx="11" type="ftr"/>
          </p:nvPr>
        </p:nvSpPr>
        <p:spPr>
          <a:xfrm>
            <a:off x="4038600" y="10170162"/>
            <a:ext cx="4114800" cy="5842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6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 name="Google Shape;14;p7"/>
          <p:cNvSpPr txBox="1"/>
          <p:nvPr>
            <p:ph idx="12" type="sldNum"/>
          </p:nvPr>
        </p:nvSpPr>
        <p:spPr>
          <a:xfrm>
            <a:off x="8610600" y="10170162"/>
            <a:ext cx="2743200" cy="5842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hyperlink" Target="https://www.mdboscoc.org/_files/ugd/880085_03e4de3247c747bea87b0842377c9d41.pdf" TargetMode="Externa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hyperlink" Target="https://www.mdboscoc.org/_files/ugd/880085_79ab333fdc71488bb0591fee8ef4bc42.pdf" TargetMode="Externa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11" Type="http://schemas.openxmlformats.org/officeDocument/2006/relationships/hyperlink" Target="https://www.hudexchange.info/resource/2033/hearth-coc-program-interim-rule/" TargetMode="External"/><Relationship Id="rId10" Type="http://schemas.openxmlformats.org/officeDocument/2006/relationships/hyperlink" Target="https://www.mdboscoc.org/_files/ugd/880085_0458b5a1493e4d62847746cc361f324c.pdf" TargetMode="External"/><Relationship Id="rId13" Type="http://schemas.openxmlformats.org/officeDocument/2006/relationships/hyperlink" Target="https://www.govinfo.gov/content/pkg/FR-2015-12-04/pdf/2015-30473.pdf" TargetMode="External"/><Relationship Id="rId12" Type="http://schemas.openxmlformats.org/officeDocument/2006/relationships/hyperlink" Target="https://www.hudexchange.info/resource/1715/mckinney-vento-homeless-assistance-act-amended-by-hearth-act-of-2009/" TargetMode="External"/><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png"/><Relationship Id="rId4" Type="http://schemas.openxmlformats.org/officeDocument/2006/relationships/hyperlink" Target="https://www.mdboscoc.org/_files/ugd/880085_03e4de3247c747bea87b0842377c9d41.pdf" TargetMode="External"/><Relationship Id="rId9" Type="http://schemas.openxmlformats.org/officeDocument/2006/relationships/hyperlink" Target="https://www.mdboscoc.org/_files/ugd/880085_0458b5a1493e4d62847746cc361f324c.pdf" TargetMode="External"/><Relationship Id="rId15" Type="http://schemas.openxmlformats.org/officeDocument/2006/relationships/hyperlink" Target="https://www.hudexchange.info/resources/documents/Coordinated-Entry-Core-Elements.pdf" TargetMode="External"/><Relationship Id="rId14" Type="http://schemas.openxmlformats.org/officeDocument/2006/relationships/hyperlink" Target="https://www.hudexchange.info/faqs/programs/continuum-of-care-coc-program/permanent-supportive-housing/for-many-persons-experiencing-chronic-homelessness-obtaining-the-required/" TargetMode="External"/><Relationship Id="rId5" Type="http://schemas.openxmlformats.org/officeDocument/2006/relationships/hyperlink" Target="https://www.mdboscoc.org/_files/ugd/880085_03e4de3247c747bea87b0842377c9d41.pdf" TargetMode="External"/><Relationship Id="rId6" Type="http://schemas.openxmlformats.org/officeDocument/2006/relationships/hyperlink" Target="https://www.mdboscoc.org/_files/ugd/880085_03e4de3247c747bea87b0842377c9d41.pdf" TargetMode="External"/><Relationship Id="rId7" Type="http://schemas.openxmlformats.org/officeDocument/2006/relationships/hyperlink" Target="https://www.mdboscoc.org/_files/ugd/880085_03e4de3247c747bea87b0842377c9d41.pdf" TargetMode="External"/><Relationship Id="rId8" Type="http://schemas.openxmlformats.org/officeDocument/2006/relationships/hyperlink" Target="https://www.mdboscoc.org/_files/ugd/880085_03e4de3247c747bea87b0842377c9d41.pdf"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pic>
        <p:nvPicPr>
          <p:cNvPr descr="Logo&#10;&#10;Description automatically generated with low confidence" id="88" name="Google Shape;88;g1c5962e6bd9_0_12"/>
          <p:cNvPicPr preferRelativeResize="0"/>
          <p:nvPr/>
        </p:nvPicPr>
        <p:blipFill rotWithShape="1">
          <a:blip r:embed="rId3">
            <a:alphaModFix/>
          </a:blip>
          <a:srcRect b="0" l="0" r="0" t="0"/>
          <a:stretch/>
        </p:blipFill>
        <p:spPr>
          <a:xfrm>
            <a:off x="257174" y="240030"/>
            <a:ext cx="1068980" cy="1236345"/>
          </a:xfrm>
          <a:prstGeom prst="rect">
            <a:avLst/>
          </a:prstGeom>
          <a:noFill/>
          <a:ln>
            <a:noFill/>
          </a:ln>
        </p:spPr>
      </p:pic>
      <p:cxnSp>
        <p:nvCxnSpPr>
          <p:cNvPr id="89" name="Google Shape;89;g1c5962e6bd9_0_12"/>
          <p:cNvCxnSpPr/>
          <p:nvPr/>
        </p:nvCxnSpPr>
        <p:spPr>
          <a:xfrm>
            <a:off x="1490664" y="1476374"/>
            <a:ext cx="9210600" cy="0"/>
          </a:xfrm>
          <a:prstGeom prst="straightConnector1">
            <a:avLst/>
          </a:prstGeom>
          <a:noFill/>
          <a:ln cap="flat" cmpd="sng" w="38100">
            <a:solidFill>
              <a:srgbClr val="60A89E"/>
            </a:solidFill>
            <a:prstDash val="solid"/>
            <a:miter lim="800000"/>
            <a:headEnd len="sm" w="sm" type="none"/>
            <a:tailEnd len="sm" w="sm" type="none"/>
          </a:ln>
        </p:spPr>
      </p:cxnSp>
      <p:sp>
        <p:nvSpPr>
          <p:cNvPr id="90" name="Google Shape;90;g1c5962e6bd9_0_12"/>
          <p:cNvSpPr txBox="1"/>
          <p:nvPr/>
        </p:nvSpPr>
        <p:spPr>
          <a:xfrm>
            <a:off x="1495313" y="427617"/>
            <a:ext cx="9201300" cy="10158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rgbClr val="30324B"/>
                </a:solidFill>
                <a:latin typeface="Century Gothic"/>
                <a:ea typeface="Century Gothic"/>
                <a:cs typeface="Century Gothic"/>
                <a:sym typeface="Century Gothic"/>
              </a:rPr>
              <a:t>From Homeless to Housed: Coordinated Entry Flowchart</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600"/>
              <a:buFont typeface="Arial"/>
              <a:buNone/>
            </a:pPr>
            <a:r>
              <a:t/>
            </a:r>
            <a:endParaRPr b="1" i="0" sz="600" u="none" cap="none" strike="noStrike">
              <a:solidFill>
                <a:srgbClr val="30324B"/>
              </a:solidFill>
              <a:latin typeface="Century Gothic"/>
              <a:ea typeface="Century Gothic"/>
              <a:cs typeface="Century Gothic"/>
              <a:sym typeface="Century Gothic"/>
            </a:endParaRPr>
          </a:p>
          <a:p>
            <a:pPr indent="0" lvl="0" marL="0" marR="0" rtl="0" algn="ctr">
              <a:lnSpc>
                <a:spcPct val="100000"/>
              </a:lnSpc>
              <a:spcBef>
                <a:spcPts val="0"/>
              </a:spcBef>
              <a:spcAft>
                <a:spcPts val="0"/>
              </a:spcAft>
              <a:buClr>
                <a:srgbClr val="000000"/>
              </a:buClr>
              <a:buSzPts val="3600"/>
              <a:buFont typeface="Arial"/>
              <a:buNone/>
            </a:pPr>
            <a:r>
              <a:rPr b="1" lang="en-US" sz="3600">
                <a:solidFill>
                  <a:srgbClr val="FFC000"/>
                </a:solidFill>
                <a:latin typeface="Century Gothic"/>
                <a:ea typeface="Century Gothic"/>
                <a:cs typeface="Century Gothic"/>
                <a:sym typeface="Century Gothic"/>
              </a:rPr>
              <a:t>Cecil</a:t>
            </a:r>
            <a:r>
              <a:rPr b="1" i="0" lang="en-US" sz="3600" u="none" cap="none" strike="noStrike">
                <a:solidFill>
                  <a:srgbClr val="FFC000"/>
                </a:solidFill>
                <a:latin typeface="Century Gothic"/>
                <a:ea typeface="Century Gothic"/>
                <a:cs typeface="Century Gothic"/>
                <a:sym typeface="Century Gothic"/>
              </a:rPr>
              <a:t> County</a:t>
            </a:r>
            <a:endParaRPr b="0" i="0" sz="1400" u="none" cap="none" strike="noStrike">
              <a:solidFill>
                <a:srgbClr val="000000"/>
              </a:solidFill>
              <a:latin typeface="Arial"/>
              <a:ea typeface="Arial"/>
              <a:cs typeface="Arial"/>
              <a:sym typeface="Arial"/>
            </a:endParaRPr>
          </a:p>
        </p:txBody>
      </p:sp>
      <p:sp>
        <p:nvSpPr>
          <p:cNvPr id="91" name="Google Shape;91;g1c5962e6bd9_0_12"/>
          <p:cNvSpPr txBox="1"/>
          <p:nvPr/>
        </p:nvSpPr>
        <p:spPr>
          <a:xfrm flipH="1" rot="-5400000">
            <a:off x="-232725" y="2369475"/>
            <a:ext cx="1600200" cy="4617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rgbClr val="000000"/>
                </a:solidFill>
                <a:latin typeface="Century Gothic"/>
                <a:ea typeface="Century Gothic"/>
                <a:cs typeface="Century Gothic"/>
                <a:sym typeface="Century Gothic"/>
              </a:rPr>
              <a:t>Access sites</a:t>
            </a:r>
            <a:endParaRPr b="1" i="0" sz="1800" u="none" cap="none" strike="noStrike">
              <a:solidFill>
                <a:srgbClr val="000000"/>
              </a:solidFill>
              <a:latin typeface="Century Gothic"/>
              <a:ea typeface="Century Gothic"/>
              <a:cs typeface="Century Gothic"/>
              <a:sym typeface="Century Gothic"/>
            </a:endParaRPr>
          </a:p>
        </p:txBody>
      </p:sp>
      <p:sp>
        <p:nvSpPr>
          <p:cNvPr id="92" name="Google Shape;92;g1c5962e6bd9_0_12"/>
          <p:cNvSpPr/>
          <p:nvPr/>
        </p:nvSpPr>
        <p:spPr>
          <a:xfrm>
            <a:off x="5488489" y="2098125"/>
            <a:ext cx="1216200" cy="937200"/>
          </a:xfrm>
          <a:prstGeom prst="rect">
            <a:avLst/>
          </a:prstGeom>
          <a:solidFill>
            <a:srgbClr val="FFF2CC"/>
          </a:solidFill>
          <a:ln cap="flat" cmpd="sng" w="9525">
            <a:solidFill>
              <a:schemeClr val="dk2"/>
            </a:solidFill>
            <a:prstDash val="solid"/>
            <a:round/>
            <a:headEnd len="sm" w="sm" type="none"/>
            <a:tailEnd len="sm" w="sm" type="none"/>
          </a:ln>
          <a:effectLst>
            <a:outerShdw blurRad="57150" rotWithShape="0" algn="bl" dir="5400000" dist="19050">
              <a:srgbClr val="000000">
                <a:alpha val="49803"/>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600"/>
              <a:buFont typeface="Arial"/>
              <a:buNone/>
            </a:pPr>
            <a:r>
              <a:rPr lang="en-US" sz="1600">
                <a:latin typeface="Century Gothic"/>
                <a:ea typeface="Century Gothic"/>
                <a:cs typeface="Century Gothic"/>
                <a:sym typeface="Century Gothic"/>
              </a:rPr>
              <a:t>Meeting Ground</a:t>
            </a:r>
            <a:endParaRPr b="0" i="0" sz="1600" u="none" cap="none" strike="noStrike">
              <a:solidFill>
                <a:srgbClr val="000000"/>
              </a:solidFill>
              <a:latin typeface="Century Gothic"/>
              <a:ea typeface="Century Gothic"/>
              <a:cs typeface="Century Gothic"/>
              <a:sym typeface="Century Gothic"/>
            </a:endParaRPr>
          </a:p>
        </p:txBody>
      </p:sp>
      <p:sp>
        <p:nvSpPr>
          <p:cNvPr id="93" name="Google Shape;93;g1c5962e6bd9_0_12"/>
          <p:cNvSpPr/>
          <p:nvPr/>
        </p:nvSpPr>
        <p:spPr>
          <a:xfrm>
            <a:off x="5938950" y="3325471"/>
            <a:ext cx="314100" cy="892200"/>
          </a:xfrm>
          <a:prstGeom prst="downArrow">
            <a:avLst>
              <a:gd fmla="val 50000" name="adj1"/>
              <a:gd fmla="val 50000" name="adj2"/>
            </a:avLst>
          </a:prstGeom>
          <a:solidFill>
            <a:schemeClr val="dk1"/>
          </a:solidFill>
          <a:ln>
            <a:noFill/>
          </a:ln>
          <a:effectLst>
            <a:outerShdw blurRad="57150" rotWithShape="0" algn="bl" dir="5400000" dist="19050">
              <a:srgbClr val="000000">
                <a:alpha val="49803"/>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4" name="Google Shape;94;g1c5962e6bd9_0_12"/>
          <p:cNvSpPr txBox="1"/>
          <p:nvPr/>
        </p:nvSpPr>
        <p:spPr>
          <a:xfrm rot="-5400000">
            <a:off x="-232725" y="4816525"/>
            <a:ext cx="1600200" cy="4617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chemeClr val="dk1"/>
                </a:solidFill>
                <a:latin typeface="Century Gothic"/>
                <a:ea typeface="Century Gothic"/>
                <a:cs typeface="Century Gothic"/>
                <a:sym typeface="Century Gothic"/>
              </a:rPr>
              <a:t>Assessment</a:t>
            </a:r>
            <a:endParaRPr b="0" i="0" sz="1300" u="none" cap="none" strike="noStrike">
              <a:solidFill>
                <a:srgbClr val="000000"/>
              </a:solidFill>
              <a:latin typeface="Century Gothic"/>
              <a:ea typeface="Century Gothic"/>
              <a:cs typeface="Century Gothic"/>
              <a:sym typeface="Century Gothic"/>
            </a:endParaRPr>
          </a:p>
        </p:txBody>
      </p:sp>
      <p:sp>
        <p:nvSpPr>
          <p:cNvPr id="95" name="Google Shape;95;g1c5962e6bd9_0_12"/>
          <p:cNvSpPr/>
          <p:nvPr/>
        </p:nvSpPr>
        <p:spPr>
          <a:xfrm>
            <a:off x="2468203" y="4475192"/>
            <a:ext cx="1953300" cy="1079100"/>
          </a:xfrm>
          <a:prstGeom prst="rect">
            <a:avLst/>
          </a:prstGeom>
          <a:solidFill>
            <a:srgbClr val="D0E0E3"/>
          </a:solidFill>
          <a:ln cap="flat" cmpd="sng" w="9525">
            <a:solidFill>
              <a:schemeClr val="dk2"/>
            </a:solidFill>
            <a:prstDash val="solid"/>
            <a:round/>
            <a:headEnd len="sm" w="sm" type="none"/>
            <a:tailEnd len="sm" w="sm" type="none"/>
          </a:ln>
          <a:effectLst>
            <a:outerShdw blurRad="57150" rotWithShape="0" algn="bl" dir="5400000" dist="19050">
              <a:srgbClr val="000000">
                <a:alpha val="49803"/>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lang="en-US" sz="1800">
                <a:latin typeface="Century Gothic"/>
                <a:ea typeface="Century Gothic"/>
                <a:cs typeface="Century Gothic"/>
                <a:sym typeface="Century Gothic"/>
              </a:rPr>
              <a:t>Preliminary eligibility  questionnaire</a:t>
            </a:r>
            <a:endParaRPr b="0" i="0" sz="1800" u="none" cap="none" strike="noStrike">
              <a:solidFill>
                <a:srgbClr val="000000"/>
              </a:solidFill>
              <a:latin typeface="Century Gothic"/>
              <a:ea typeface="Century Gothic"/>
              <a:cs typeface="Century Gothic"/>
              <a:sym typeface="Century Gothic"/>
            </a:endParaRPr>
          </a:p>
        </p:txBody>
      </p:sp>
      <p:sp>
        <p:nvSpPr>
          <p:cNvPr id="96" name="Google Shape;96;g1c5962e6bd9_0_12"/>
          <p:cNvSpPr/>
          <p:nvPr/>
        </p:nvSpPr>
        <p:spPr>
          <a:xfrm>
            <a:off x="5116339" y="4475192"/>
            <a:ext cx="1956900" cy="1079100"/>
          </a:xfrm>
          <a:prstGeom prst="rect">
            <a:avLst/>
          </a:prstGeom>
          <a:solidFill>
            <a:srgbClr val="D0E0E3"/>
          </a:solidFill>
          <a:ln cap="flat" cmpd="sng" w="9525">
            <a:solidFill>
              <a:schemeClr val="dk2"/>
            </a:solidFill>
            <a:prstDash val="solid"/>
            <a:round/>
            <a:headEnd len="sm" w="sm" type="none"/>
            <a:tailEnd len="sm" w="sm" type="none"/>
          </a:ln>
          <a:effectLst>
            <a:outerShdw blurRad="57150" rotWithShape="0" algn="bl" dir="5400000" dist="19050">
              <a:srgbClr val="000000">
                <a:alpha val="49803"/>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lang="en-US" sz="1800">
                <a:latin typeface="Century Gothic"/>
                <a:ea typeface="Century Gothic"/>
                <a:cs typeface="Century Gothic"/>
                <a:sym typeface="Century Gothic"/>
              </a:rPr>
              <a:t>ROI for HMIS</a:t>
            </a:r>
            <a:endParaRPr b="0" i="0" sz="1800" u="none" cap="none" strike="noStrike">
              <a:solidFill>
                <a:srgbClr val="000000"/>
              </a:solidFill>
              <a:latin typeface="Century Gothic"/>
              <a:ea typeface="Century Gothic"/>
              <a:cs typeface="Century Gothic"/>
              <a:sym typeface="Century Gothic"/>
            </a:endParaRPr>
          </a:p>
        </p:txBody>
      </p:sp>
      <p:sp>
        <p:nvSpPr>
          <p:cNvPr id="97" name="Google Shape;97;g1c5962e6bd9_0_12"/>
          <p:cNvSpPr/>
          <p:nvPr/>
        </p:nvSpPr>
        <p:spPr>
          <a:xfrm>
            <a:off x="7768075" y="4475192"/>
            <a:ext cx="1956900" cy="1079100"/>
          </a:xfrm>
          <a:prstGeom prst="rect">
            <a:avLst/>
          </a:prstGeom>
          <a:solidFill>
            <a:srgbClr val="D0E0E3"/>
          </a:solidFill>
          <a:ln cap="flat" cmpd="sng" w="9525">
            <a:solidFill>
              <a:schemeClr val="dk2"/>
            </a:solidFill>
            <a:prstDash val="solid"/>
            <a:round/>
            <a:headEnd len="sm" w="sm" type="none"/>
            <a:tailEnd len="sm" w="sm" type="none"/>
          </a:ln>
          <a:effectLst>
            <a:outerShdw blurRad="57150" rotWithShape="0" algn="bl" dir="5400000" dist="19050">
              <a:srgbClr val="000000">
                <a:alpha val="49803"/>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lang="en-US" sz="1800">
                <a:latin typeface="Century Gothic"/>
                <a:ea typeface="Century Gothic"/>
                <a:cs typeface="Century Gothic"/>
                <a:sym typeface="Century Gothic"/>
              </a:rPr>
              <a:t>SSM Assessment</a:t>
            </a:r>
            <a:endParaRPr b="0" i="0" sz="1800" u="none" cap="none" strike="noStrike">
              <a:solidFill>
                <a:srgbClr val="000000"/>
              </a:solidFill>
              <a:latin typeface="Century Gothic"/>
              <a:ea typeface="Century Gothic"/>
              <a:cs typeface="Century Gothic"/>
              <a:sym typeface="Century Gothic"/>
            </a:endParaRPr>
          </a:p>
        </p:txBody>
      </p:sp>
      <p:sp>
        <p:nvSpPr>
          <p:cNvPr id="98" name="Google Shape;98;g1c5962e6bd9_0_12"/>
          <p:cNvSpPr/>
          <p:nvPr/>
        </p:nvSpPr>
        <p:spPr>
          <a:xfrm>
            <a:off x="4530421" y="4790342"/>
            <a:ext cx="477000" cy="448800"/>
          </a:xfrm>
          <a:prstGeom prst="mathPlus">
            <a:avLst>
              <a:gd fmla="val 23520" name="adj1"/>
            </a:avLst>
          </a:prstGeom>
          <a:solidFill>
            <a:srgbClr val="A2C4C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entury Gothic"/>
              <a:ea typeface="Century Gothic"/>
              <a:cs typeface="Century Gothic"/>
              <a:sym typeface="Century Gothic"/>
            </a:endParaRPr>
          </a:p>
        </p:txBody>
      </p:sp>
      <p:sp>
        <p:nvSpPr>
          <p:cNvPr id="99" name="Google Shape;99;g1c5962e6bd9_0_12"/>
          <p:cNvSpPr/>
          <p:nvPr/>
        </p:nvSpPr>
        <p:spPr>
          <a:xfrm>
            <a:off x="7182157" y="4790342"/>
            <a:ext cx="477000" cy="448800"/>
          </a:xfrm>
          <a:prstGeom prst="mathPlus">
            <a:avLst>
              <a:gd fmla="val 23520" name="adj1"/>
            </a:avLst>
          </a:prstGeom>
          <a:solidFill>
            <a:srgbClr val="A2C4C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entury Gothic"/>
              <a:ea typeface="Century Gothic"/>
              <a:cs typeface="Century Gothic"/>
              <a:sym typeface="Century Gothic"/>
            </a:endParaRPr>
          </a:p>
        </p:txBody>
      </p:sp>
      <p:sp>
        <p:nvSpPr>
          <p:cNvPr id="100" name="Google Shape;100;g1c5962e6bd9_0_12"/>
          <p:cNvSpPr/>
          <p:nvPr/>
        </p:nvSpPr>
        <p:spPr>
          <a:xfrm>
            <a:off x="5938950" y="5811825"/>
            <a:ext cx="314100" cy="892200"/>
          </a:xfrm>
          <a:prstGeom prst="downArrow">
            <a:avLst>
              <a:gd fmla="val 50000" name="adj1"/>
              <a:gd fmla="val 50000" name="adj2"/>
            </a:avLst>
          </a:prstGeom>
          <a:solidFill>
            <a:schemeClr val="dk1"/>
          </a:solidFill>
          <a:ln>
            <a:noFill/>
          </a:ln>
          <a:effectLst>
            <a:outerShdw blurRad="57150" rotWithShape="0" algn="bl" dir="5400000" dist="19050">
              <a:srgbClr val="000000">
                <a:alpha val="49803"/>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1" name="Google Shape;101;g1c5962e6bd9_0_12"/>
          <p:cNvSpPr/>
          <p:nvPr/>
        </p:nvSpPr>
        <p:spPr>
          <a:xfrm>
            <a:off x="6270012" y="6961550"/>
            <a:ext cx="2743200" cy="1079100"/>
          </a:xfrm>
          <a:prstGeom prst="rect">
            <a:avLst/>
          </a:prstGeom>
          <a:solidFill>
            <a:srgbClr val="DEDFEA"/>
          </a:solidFill>
          <a:ln cap="flat" cmpd="sng" w="9525">
            <a:solidFill>
              <a:schemeClr val="dk2"/>
            </a:solidFill>
            <a:prstDash val="solid"/>
            <a:round/>
            <a:headEnd len="sm" w="sm" type="none"/>
            <a:tailEnd len="sm" w="sm" type="none"/>
          </a:ln>
          <a:effectLst>
            <a:outerShdw blurRad="57150" rotWithShape="0" algn="bl" dir="5400000" dist="19050">
              <a:srgbClr val="000000">
                <a:alpha val="49803"/>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700"/>
              <a:buFont typeface="Arial"/>
              <a:buNone/>
            </a:pPr>
            <a:r>
              <a:rPr lang="en-US" sz="1700">
                <a:latin typeface="Century Gothic"/>
                <a:ea typeface="Century Gothic"/>
                <a:cs typeface="Century Gothic"/>
                <a:sym typeface="Century Gothic"/>
              </a:rPr>
              <a:t>BNL uses SSM score to prioritize. Tiebreaker is length of time homeless</a:t>
            </a:r>
            <a:endParaRPr b="0" i="0" sz="1700" u="none" cap="none" strike="noStrike">
              <a:solidFill>
                <a:srgbClr val="000000"/>
              </a:solidFill>
              <a:latin typeface="Century Gothic"/>
              <a:ea typeface="Century Gothic"/>
              <a:cs typeface="Century Gothic"/>
              <a:sym typeface="Century Gothic"/>
            </a:endParaRPr>
          </a:p>
        </p:txBody>
      </p:sp>
      <p:sp>
        <p:nvSpPr>
          <p:cNvPr id="102" name="Google Shape;102;g1c5962e6bd9_0_12"/>
          <p:cNvSpPr/>
          <p:nvPr/>
        </p:nvSpPr>
        <p:spPr>
          <a:xfrm>
            <a:off x="3180000" y="6961550"/>
            <a:ext cx="2743200" cy="1079100"/>
          </a:xfrm>
          <a:prstGeom prst="rect">
            <a:avLst/>
          </a:prstGeom>
          <a:solidFill>
            <a:srgbClr val="DEDFEA"/>
          </a:solidFill>
          <a:ln cap="flat" cmpd="sng" w="9525">
            <a:solidFill>
              <a:schemeClr val="dk2"/>
            </a:solidFill>
            <a:prstDash val="solid"/>
            <a:round/>
            <a:headEnd len="sm" w="sm" type="none"/>
            <a:tailEnd len="sm" w="sm" type="none"/>
          </a:ln>
          <a:effectLst>
            <a:outerShdw blurRad="57150" rotWithShape="0" algn="bl" dir="5400000" dist="19050">
              <a:srgbClr val="000000">
                <a:alpha val="49803"/>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lang="en-US" sz="1800">
                <a:latin typeface="Century Gothic"/>
                <a:ea typeface="Century Gothic"/>
                <a:cs typeface="Century Gothic"/>
                <a:sym typeface="Century Gothic"/>
              </a:rPr>
              <a:t>BNL maintained by Meeting Ground</a:t>
            </a:r>
            <a:endParaRPr b="0" i="0" sz="1800" u="none" cap="none" strike="noStrike">
              <a:solidFill>
                <a:srgbClr val="000000"/>
              </a:solidFill>
              <a:latin typeface="Century Gothic"/>
              <a:ea typeface="Century Gothic"/>
              <a:cs typeface="Century Gothic"/>
              <a:sym typeface="Century Gothic"/>
            </a:endParaRPr>
          </a:p>
        </p:txBody>
      </p:sp>
      <p:sp>
        <p:nvSpPr>
          <p:cNvPr id="103" name="Google Shape;103;g1c5962e6bd9_0_12"/>
          <p:cNvSpPr txBox="1"/>
          <p:nvPr/>
        </p:nvSpPr>
        <p:spPr>
          <a:xfrm rot="-5400000">
            <a:off x="-232725" y="7302875"/>
            <a:ext cx="1600200" cy="4617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chemeClr val="dk1"/>
                </a:solidFill>
                <a:latin typeface="Century Gothic"/>
                <a:ea typeface="Century Gothic"/>
                <a:cs typeface="Century Gothic"/>
                <a:sym typeface="Century Gothic"/>
              </a:rPr>
              <a:t>Prioritization</a:t>
            </a:r>
            <a:endParaRPr b="0" i="0" sz="1300" u="none" cap="none" strike="noStrike">
              <a:solidFill>
                <a:srgbClr val="000000"/>
              </a:solidFill>
              <a:latin typeface="Century Gothic"/>
              <a:ea typeface="Century Gothic"/>
              <a:cs typeface="Century Gothic"/>
              <a:sym typeface="Century Gothic"/>
            </a:endParaRPr>
          </a:p>
        </p:txBody>
      </p:sp>
      <p:sp>
        <p:nvSpPr>
          <p:cNvPr id="104" name="Google Shape;104;g1c5962e6bd9_0_12"/>
          <p:cNvSpPr txBox="1"/>
          <p:nvPr/>
        </p:nvSpPr>
        <p:spPr>
          <a:xfrm rot="-5400000">
            <a:off x="-232725" y="9755625"/>
            <a:ext cx="1600200" cy="4617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chemeClr val="dk1"/>
                </a:solidFill>
                <a:latin typeface="Century Gothic"/>
                <a:ea typeface="Century Gothic"/>
                <a:cs typeface="Century Gothic"/>
                <a:sym typeface="Century Gothic"/>
              </a:rPr>
              <a:t>Referral</a:t>
            </a:r>
            <a:endParaRPr b="0" i="0" sz="1800" u="none" cap="none" strike="noStrike">
              <a:solidFill>
                <a:srgbClr val="000000"/>
              </a:solidFill>
              <a:latin typeface="Century Gothic"/>
              <a:ea typeface="Century Gothic"/>
              <a:cs typeface="Century Gothic"/>
              <a:sym typeface="Century Gothic"/>
            </a:endParaRPr>
          </a:p>
        </p:txBody>
      </p:sp>
      <p:sp>
        <p:nvSpPr>
          <p:cNvPr id="105" name="Google Shape;105;g1c5962e6bd9_0_12"/>
          <p:cNvSpPr/>
          <p:nvPr/>
        </p:nvSpPr>
        <p:spPr>
          <a:xfrm>
            <a:off x="5938950" y="8298179"/>
            <a:ext cx="314100" cy="892200"/>
          </a:xfrm>
          <a:prstGeom prst="downArrow">
            <a:avLst>
              <a:gd fmla="val 50000" name="adj1"/>
              <a:gd fmla="val 50000" name="adj2"/>
            </a:avLst>
          </a:prstGeom>
          <a:solidFill>
            <a:schemeClr val="dk1"/>
          </a:solidFill>
          <a:ln>
            <a:noFill/>
          </a:ln>
          <a:effectLst>
            <a:outerShdw blurRad="57150" rotWithShape="0" algn="bl" dir="5400000" dist="19050">
              <a:srgbClr val="000000">
                <a:alpha val="49803"/>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6" name="Google Shape;106;g1c5962e6bd9_0_12"/>
          <p:cNvSpPr/>
          <p:nvPr/>
        </p:nvSpPr>
        <p:spPr>
          <a:xfrm>
            <a:off x="4575150" y="9447900"/>
            <a:ext cx="3041700" cy="1079100"/>
          </a:xfrm>
          <a:prstGeom prst="rect">
            <a:avLst/>
          </a:prstGeom>
          <a:solidFill>
            <a:srgbClr val="E4F0EE"/>
          </a:solidFill>
          <a:ln cap="flat" cmpd="sng" w="9525">
            <a:solidFill>
              <a:schemeClr val="dk2"/>
            </a:solidFill>
            <a:prstDash val="solid"/>
            <a:round/>
            <a:headEnd len="sm" w="sm" type="none"/>
            <a:tailEnd len="sm" w="sm" type="none"/>
          </a:ln>
          <a:effectLst>
            <a:outerShdw blurRad="57150" rotWithShape="0" algn="bl" dir="5400000" dist="19050">
              <a:srgbClr val="000000">
                <a:alpha val="49803"/>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lang="en-US" sz="1800">
                <a:latin typeface="Century Gothic"/>
                <a:ea typeface="Century Gothic"/>
                <a:cs typeface="Century Gothic"/>
                <a:sym typeface="Century Gothic"/>
              </a:rPr>
              <a:t>Referral sent to provider via email with a follow-up phone call</a:t>
            </a:r>
            <a:endParaRPr b="0" i="0" sz="1800" u="none" cap="none" strike="noStrike">
              <a:solidFill>
                <a:srgbClr val="000000"/>
              </a:solidFill>
              <a:latin typeface="Century Gothic"/>
              <a:ea typeface="Century Gothic"/>
              <a:cs typeface="Century Gothic"/>
              <a:sym typeface="Century Gothic"/>
            </a:endParaRPr>
          </a:p>
        </p:txBody>
      </p:sp>
      <p:sp>
        <p:nvSpPr>
          <p:cNvPr id="107" name="Google Shape;107;g1c5962e6bd9_0_12"/>
          <p:cNvSpPr txBox="1"/>
          <p:nvPr/>
        </p:nvSpPr>
        <p:spPr>
          <a:xfrm>
            <a:off x="10416225" y="10389700"/>
            <a:ext cx="15903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50537C"/>
                </a:solidFill>
                <a:latin typeface="Century Gothic"/>
                <a:ea typeface="Century Gothic"/>
                <a:cs typeface="Century Gothic"/>
                <a:sym typeface="Century Gothic"/>
              </a:rPr>
              <a:t>December 2022</a:t>
            </a:r>
            <a:endParaRPr b="0" i="0" sz="1400" u="none" cap="none" strike="noStrike">
              <a:solidFill>
                <a:srgbClr val="50537C"/>
              </a:solidFill>
              <a:latin typeface="Century Gothic"/>
              <a:ea typeface="Century Gothic"/>
              <a:cs typeface="Century Gothic"/>
              <a:sym typeface="Century Gothic"/>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
          <p:cNvSpPr/>
          <p:nvPr/>
        </p:nvSpPr>
        <p:spPr>
          <a:xfrm>
            <a:off x="807450" y="1737175"/>
            <a:ext cx="2493900" cy="543000"/>
          </a:xfrm>
          <a:prstGeom prst="roundRect">
            <a:avLst>
              <a:gd fmla="val 16667" name="adj"/>
            </a:avLst>
          </a:prstGeom>
          <a:solidFill>
            <a:srgbClr val="30324B"/>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Century Gothic"/>
                <a:ea typeface="Century Gothic"/>
                <a:cs typeface="Century Gothic"/>
                <a:sym typeface="Century Gothic"/>
              </a:rPr>
              <a:t>Access</a:t>
            </a:r>
            <a:endParaRPr b="0" i="0" sz="1400" u="none" cap="none" strike="noStrike">
              <a:solidFill>
                <a:srgbClr val="000000"/>
              </a:solidFill>
              <a:latin typeface="Arial"/>
              <a:ea typeface="Arial"/>
              <a:cs typeface="Arial"/>
              <a:sym typeface="Arial"/>
            </a:endParaRPr>
          </a:p>
        </p:txBody>
      </p:sp>
      <p:pic>
        <p:nvPicPr>
          <p:cNvPr descr="Logo&#10;&#10;Description automatically generated with low confidence" id="114" name="Google Shape;114;p2"/>
          <p:cNvPicPr preferRelativeResize="0"/>
          <p:nvPr/>
        </p:nvPicPr>
        <p:blipFill rotWithShape="1">
          <a:blip r:embed="rId3">
            <a:alphaModFix/>
          </a:blip>
          <a:srcRect b="0" l="0" r="0" t="0"/>
          <a:stretch/>
        </p:blipFill>
        <p:spPr>
          <a:xfrm>
            <a:off x="257174" y="240030"/>
            <a:ext cx="1068980" cy="1236345"/>
          </a:xfrm>
          <a:prstGeom prst="rect">
            <a:avLst/>
          </a:prstGeom>
          <a:noFill/>
          <a:ln>
            <a:noFill/>
          </a:ln>
        </p:spPr>
      </p:pic>
      <p:cxnSp>
        <p:nvCxnSpPr>
          <p:cNvPr id="115" name="Google Shape;115;p2"/>
          <p:cNvCxnSpPr/>
          <p:nvPr/>
        </p:nvCxnSpPr>
        <p:spPr>
          <a:xfrm>
            <a:off x="1490664" y="1476374"/>
            <a:ext cx="9210675" cy="0"/>
          </a:xfrm>
          <a:prstGeom prst="straightConnector1">
            <a:avLst/>
          </a:prstGeom>
          <a:noFill/>
          <a:ln cap="flat" cmpd="sng" w="38100">
            <a:solidFill>
              <a:srgbClr val="60A89E"/>
            </a:solidFill>
            <a:prstDash val="solid"/>
            <a:miter lim="800000"/>
            <a:headEnd len="sm" w="sm" type="none"/>
            <a:tailEnd len="sm" w="sm" type="none"/>
          </a:ln>
        </p:spPr>
      </p:cxnSp>
      <p:sp>
        <p:nvSpPr>
          <p:cNvPr id="116" name="Google Shape;116;p2"/>
          <p:cNvSpPr txBox="1"/>
          <p:nvPr/>
        </p:nvSpPr>
        <p:spPr>
          <a:xfrm>
            <a:off x="1495313" y="427617"/>
            <a:ext cx="9201374" cy="1015663"/>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rgbClr val="50537C"/>
                </a:solidFill>
                <a:latin typeface="Century Gothic"/>
                <a:ea typeface="Century Gothic"/>
                <a:cs typeface="Century Gothic"/>
                <a:sym typeface="Century Gothic"/>
              </a:rPr>
              <a:t>From Homeless to Housed: Coordinated Entry Flowchart</a:t>
            </a:r>
            <a:endParaRPr b="0" i="0" sz="1400" u="none" cap="none" strike="noStrike">
              <a:solidFill>
                <a:srgbClr val="50537C"/>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600"/>
              <a:buFont typeface="Arial"/>
              <a:buNone/>
            </a:pPr>
            <a:r>
              <a:t/>
            </a:r>
            <a:endParaRPr b="1" i="0" sz="600" u="none" cap="none" strike="noStrike">
              <a:solidFill>
                <a:srgbClr val="30324B"/>
              </a:solidFill>
              <a:latin typeface="Century Gothic"/>
              <a:ea typeface="Century Gothic"/>
              <a:cs typeface="Century Gothic"/>
              <a:sym typeface="Century Gothic"/>
            </a:endParaRPr>
          </a:p>
          <a:p>
            <a:pPr indent="0" lvl="0" marL="0" marR="0" rtl="0" algn="ctr">
              <a:lnSpc>
                <a:spcPct val="100000"/>
              </a:lnSpc>
              <a:spcBef>
                <a:spcPts val="0"/>
              </a:spcBef>
              <a:spcAft>
                <a:spcPts val="0"/>
              </a:spcAft>
              <a:buClr>
                <a:srgbClr val="000000"/>
              </a:buClr>
              <a:buSzPts val="3600"/>
              <a:buFont typeface="Arial"/>
              <a:buNone/>
            </a:pPr>
            <a:r>
              <a:rPr b="1" lang="en-US" sz="3600">
                <a:solidFill>
                  <a:srgbClr val="FFC000"/>
                </a:solidFill>
                <a:latin typeface="Century Gothic"/>
                <a:ea typeface="Century Gothic"/>
                <a:cs typeface="Century Gothic"/>
                <a:sym typeface="Century Gothic"/>
              </a:rPr>
              <a:t>Cecil</a:t>
            </a:r>
            <a:r>
              <a:rPr b="1" i="0" lang="en-US" sz="3600" u="none" cap="none" strike="noStrike">
                <a:solidFill>
                  <a:srgbClr val="FFC000"/>
                </a:solidFill>
                <a:latin typeface="Century Gothic"/>
                <a:ea typeface="Century Gothic"/>
                <a:cs typeface="Century Gothic"/>
                <a:sym typeface="Century Gothic"/>
              </a:rPr>
              <a:t> County</a:t>
            </a:r>
            <a:endParaRPr b="0" i="0" sz="1400" u="none" cap="none" strike="noStrike">
              <a:solidFill>
                <a:srgbClr val="000000"/>
              </a:solidFill>
              <a:latin typeface="Arial"/>
              <a:ea typeface="Arial"/>
              <a:cs typeface="Arial"/>
              <a:sym typeface="Arial"/>
            </a:endParaRPr>
          </a:p>
        </p:txBody>
      </p:sp>
      <p:sp>
        <p:nvSpPr>
          <p:cNvPr id="117" name="Google Shape;117;p2"/>
          <p:cNvSpPr/>
          <p:nvPr/>
        </p:nvSpPr>
        <p:spPr>
          <a:xfrm>
            <a:off x="3474721" y="1737176"/>
            <a:ext cx="2447925" cy="542925"/>
          </a:xfrm>
          <a:prstGeom prst="roundRect">
            <a:avLst>
              <a:gd fmla="val 16667" name="adj"/>
            </a:avLst>
          </a:prstGeom>
          <a:solidFill>
            <a:srgbClr val="50537C"/>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Century Gothic"/>
                <a:ea typeface="Century Gothic"/>
                <a:cs typeface="Century Gothic"/>
                <a:sym typeface="Century Gothic"/>
              </a:rPr>
              <a:t>Assessment</a:t>
            </a:r>
            <a:endParaRPr b="0" i="0" sz="1400" u="none" cap="none" strike="noStrike">
              <a:solidFill>
                <a:srgbClr val="000000"/>
              </a:solidFill>
              <a:latin typeface="Arial"/>
              <a:ea typeface="Arial"/>
              <a:cs typeface="Arial"/>
              <a:sym typeface="Arial"/>
            </a:endParaRPr>
          </a:p>
        </p:txBody>
      </p:sp>
      <p:sp>
        <p:nvSpPr>
          <p:cNvPr id="118" name="Google Shape;118;p2"/>
          <p:cNvSpPr/>
          <p:nvPr/>
        </p:nvSpPr>
        <p:spPr>
          <a:xfrm>
            <a:off x="6096001" y="1737176"/>
            <a:ext cx="2447925" cy="542925"/>
          </a:xfrm>
          <a:prstGeom prst="roundRect">
            <a:avLst>
              <a:gd fmla="val 16667" name="adj"/>
            </a:avLst>
          </a:prstGeom>
          <a:solidFill>
            <a:srgbClr val="60A89E"/>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Century Gothic"/>
                <a:ea typeface="Century Gothic"/>
                <a:cs typeface="Century Gothic"/>
                <a:sym typeface="Century Gothic"/>
              </a:rPr>
              <a:t>Prioritization</a:t>
            </a:r>
            <a:endParaRPr b="0" i="0" sz="1400" u="none" cap="none" strike="noStrike">
              <a:solidFill>
                <a:srgbClr val="000000"/>
              </a:solidFill>
              <a:latin typeface="Arial"/>
              <a:ea typeface="Arial"/>
              <a:cs typeface="Arial"/>
              <a:sym typeface="Arial"/>
            </a:endParaRPr>
          </a:p>
        </p:txBody>
      </p:sp>
      <p:sp>
        <p:nvSpPr>
          <p:cNvPr id="119" name="Google Shape;119;p2"/>
          <p:cNvSpPr/>
          <p:nvPr/>
        </p:nvSpPr>
        <p:spPr>
          <a:xfrm>
            <a:off x="8717281" y="1737176"/>
            <a:ext cx="2447925" cy="542925"/>
          </a:xfrm>
          <a:prstGeom prst="roundRect">
            <a:avLst>
              <a:gd fmla="val 16667" name="adj"/>
            </a:avLst>
          </a:prstGeom>
          <a:solidFill>
            <a:srgbClr val="3D6F68"/>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Century Gothic"/>
                <a:ea typeface="Century Gothic"/>
                <a:cs typeface="Century Gothic"/>
                <a:sym typeface="Century Gothic"/>
              </a:rPr>
              <a:t>Referral</a:t>
            </a:r>
            <a:endParaRPr b="0" i="0" sz="1400" u="none" cap="none" strike="noStrike">
              <a:solidFill>
                <a:srgbClr val="000000"/>
              </a:solidFill>
              <a:latin typeface="Arial"/>
              <a:ea typeface="Arial"/>
              <a:cs typeface="Arial"/>
              <a:sym typeface="Arial"/>
            </a:endParaRPr>
          </a:p>
        </p:txBody>
      </p:sp>
      <p:grpSp>
        <p:nvGrpSpPr>
          <p:cNvPr id="120" name="Google Shape;120;p2"/>
          <p:cNvGrpSpPr/>
          <p:nvPr/>
        </p:nvGrpSpPr>
        <p:grpSpPr>
          <a:xfrm>
            <a:off x="822550" y="4605286"/>
            <a:ext cx="2448003" cy="1882813"/>
            <a:chOff x="853437" y="2921900"/>
            <a:chExt cx="2448003" cy="1882813"/>
          </a:xfrm>
        </p:grpSpPr>
        <p:sp>
          <p:nvSpPr>
            <p:cNvPr id="121" name="Google Shape;121;p2"/>
            <p:cNvSpPr/>
            <p:nvPr/>
          </p:nvSpPr>
          <p:spPr>
            <a:xfrm>
              <a:off x="853440" y="2921900"/>
              <a:ext cx="2448000" cy="543000"/>
            </a:xfrm>
            <a:prstGeom prst="roundRect">
              <a:avLst>
                <a:gd fmla="val 16667" name="adj"/>
              </a:avLst>
            </a:prstGeom>
            <a:solidFill>
              <a:srgbClr val="30324B"/>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1" i="0" lang="en-US" sz="1600" u="none" cap="none" strike="noStrike">
                  <a:solidFill>
                    <a:schemeClr val="lt1"/>
                  </a:solidFill>
                  <a:latin typeface="Century Gothic"/>
                  <a:ea typeface="Century Gothic"/>
                  <a:cs typeface="Century Gothic"/>
                  <a:sym typeface="Century Gothic"/>
                </a:rPr>
                <a:t>Day Center/Drop-In*</a:t>
              </a:r>
              <a:endParaRPr b="0" i="0" sz="1400" u="none" cap="none" strike="noStrike">
                <a:solidFill>
                  <a:srgbClr val="000000"/>
                </a:solidFill>
                <a:latin typeface="Arial"/>
                <a:ea typeface="Arial"/>
                <a:cs typeface="Arial"/>
                <a:sym typeface="Arial"/>
              </a:endParaRPr>
            </a:p>
          </p:txBody>
        </p:sp>
        <p:sp>
          <p:nvSpPr>
            <p:cNvPr id="122" name="Google Shape;122;p2"/>
            <p:cNvSpPr/>
            <p:nvPr/>
          </p:nvSpPr>
          <p:spPr>
            <a:xfrm>
              <a:off x="853437" y="3418713"/>
              <a:ext cx="2448000" cy="1386000"/>
            </a:xfrm>
            <a:prstGeom prst="rect">
              <a:avLst/>
            </a:prstGeom>
            <a:solidFill>
              <a:srgbClr val="DEDFEA"/>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167640" lvl="0" marL="32004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Meeting Ground</a:t>
              </a:r>
              <a:endParaRPr sz="1200">
                <a:solidFill>
                  <a:schemeClr val="dk1"/>
                </a:solidFill>
                <a:latin typeface="Century Gothic"/>
                <a:ea typeface="Century Gothic"/>
                <a:cs typeface="Century Gothic"/>
                <a:sym typeface="Century Gothic"/>
              </a:endParaRPr>
            </a:p>
            <a:p>
              <a:pPr indent="-167640" lvl="0" marL="32004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On Our Own</a:t>
              </a:r>
              <a:endParaRPr sz="1200">
                <a:solidFill>
                  <a:schemeClr val="dk1"/>
                </a:solidFill>
                <a:latin typeface="Century Gothic"/>
                <a:ea typeface="Century Gothic"/>
                <a:cs typeface="Century Gothic"/>
                <a:sym typeface="Century Gothic"/>
              </a:endParaRPr>
            </a:p>
            <a:p>
              <a:pPr indent="-167640" lvl="0" marL="32004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Ray of Hope</a:t>
              </a:r>
              <a:endParaRPr sz="1200">
                <a:solidFill>
                  <a:schemeClr val="dk1"/>
                </a:solidFill>
                <a:latin typeface="Century Gothic"/>
                <a:ea typeface="Century Gothic"/>
                <a:cs typeface="Century Gothic"/>
                <a:sym typeface="Century Gothic"/>
              </a:endParaRPr>
            </a:p>
            <a:p>
              <a:pPr indent="-167640" lvl="0" marL="32004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Voices of Hope</a:t>
              </a:r>
              <a:endParaRPr sz="1200">
                <a:solidFill>
                  <a:schemeClr val="dk1"/>
                </a:solidFill>
                <a:latin typeface="Century Gothic"/>
                <a:ea typeface="Century Gothic"/>
                <a:cs typeface="Century Gothic"/>
                <a:sym typeface="Century Gothic"/>
              </a:endParaRPr>
            </a:p>
          </p:txBody>
        </p:sp>
      </p:grpSp>
      <p:grpSp>
        <p:nvGrpSpPr>
          <p:cNvPr id="123" name="Google Shape;123;p2"/>
          <p:cNvGrpSpPr/>
          <p:nvPr/>
        </p:nvGrpSpPr>
        <p:grpSpPr>
          <a:xfrm>
            <a:off x="822550" y="6822072"/>
            <a:ext cx="2448003" cy="2246003"/>
            <a:chOff x="853437" y="2540900"/>
            <a:chExt cx="2448003" cy="2246003"/>
          </a:xfrm>
        </p:grpSpPr>
        <p:sp>
          <p:nvSpPr>
            <p:cNvPr id="124" name="Google Shape;124;p2"/>
            <p:cNvSpPr/>
            <p:nvPr/>
          </p:nvSpPr>
          <p:spPr>
            <a:xfrm>
              <a:off x="853440" y="2540900"/>
              <a:ext cx="2448000" cy="543000"/>
            </a:xfrm>
            <a:prstGeom prst="roundRect">
              <a:avLst>
                <a:gd fmla="val 16667" name="adj"/>
              </a:avLst>
            </a:prstGeom>
            <a:solidFill>
              <a:srgbClr val="30324B"/>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1" i="0" lang="en-US" sz="1600" u="none" cap="none" strike="noStrike">
                  <a:solidFill>
                    <a:schemeClr val="lt1"/>
                  </a:solidFill>
                  <a:latin typeface="Century Gothic"/>
                  <a:ea typeface="Century Gothic"/>
                  <a:cs typeface="Century Gothic"/>
                  <a:sym typeface="Century Gothic"/>
                </a:rPr>
                <a:t>Emergency Shelter*</a:t>
              </a:r>
              <a:endParaRPr b="0" i="0" sz="1400" u="none" cap="none" strike="noStrike">
                <a:solidFill>
                  <a:srgbClr val="000000"/>
                </a:solidFill>
                <a:latin typeface="Arial"/>
                <a:ea typeface="Arial"/>
                <a:cs typeface="Arial"/>
                <a:sym typeface="Arial"/>
              </a:endParaRPr>
            </a:p>
          </p:txBody>
        </p:sp>
        <p:sp>
          <p:nvSpPr>
            <p:cNvPr id="125" name="Google Shape;125;p2"/>
            <p:cNvSpPr/>
            <p:nvPr/>
          </p:nvSpPr>
          <p:spPr>
            <a:xfrm>
              <a:off x="853437" y="2936503"/>
              <a:ext cx="2448000" cy="1850400"/>
            </a:xfrm>
            <a:prstGeom prst="rect">
              <a:avLst/>
            </a:prstGeom>
            <a:solidFill>
              <a:srgbClr val="DEDFEA"/>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167640" lvl="0" marL="320040" marR="0" rtl="0" algn="l">
                <a:lnSpc>
                  <a:spcPct val="100000"/>
                </a:lnSpc>
                <a:spcBef>
                  <a:spcPts val="0"/>
                </a:spcBef>
                <a:spcAft>
                  <a:spcPts val="0"/>
                </a:spcAft>
                <a:buClr>
                  <a:schemeClr val="dk1"/>
                </a:buClr>
                <a:buSzPts val="1200"/>
                <a:buFont typeface="Arial"/>
                <a:buChar char="●"/>
              </a:pPr>
              <a:r>
                <a:rPr lang="en-US" sz="1200">
                  <a:solidFill>
                    <a:schemeClr val="dk1"/>
                  </a:solidFill>
                  <a:latin typeface="Century Gothic"/>
                  <a:ea typeface="Century Gothic"/>
                  <a:cs typeface="Century Gothic"/>
                  <a:sym typeface="Century Gothic"/>
                </a:rPr>
                <a:t>Meeting Ground</a:t>
              </a:r>
              <a:endParaRPr sz="1200">
                <a:solidFill>
                  <a:schemeClr val="dk1"/>
                </a:solidFill>
                <a:latin typeface="Century Gothic"/>
                <a:ea typeface="Century Gothic"/>
                <a:cs typeface="Century Gothic"/>
                <a:sym typeface="Century Gothic"/>
              </a:endParaRPr>
            </a:p>
            <a:p>
              <a:pPr indent="-167640" lvl="0" marL="32004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Dept. of Social Services</a:t>
              </a:r>
              <a:endParaRPr sz="1200">
                <a:solidFill>
                  <a:schemeClr val="dk1"/>
                </a:solidFill>
                <a:latin typeface="Century Gothic"/>
                <a:ea typeface="Century Gothic"/>
                <a:cs typeface="Century Gothic"/>
                <a:sym typeface="Century Gothic"/>
              </a:endParaRPr>
            </a:p>
            <a:p>
              <a:pPr indent="-167640" lvl="0" marL="32004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The Hiding Place (Pregnant Women)</a:t>
              </a:r>
              <a:endParaRPr sz="1200">
                <a:solidFill>
                  <a:schemeClr val="dk1"/>
                </a:solidFill>
                <a:latin typeface="Century Gothic"/>
                <a:ea typeface="Century Gothic"/>
                <a:cs typeface="Century Gothic"/>
                <a:sym typeface="Century Gothic"/>
              </a:endParaRPr>
            </a:p>
            <a:p>
              <a:pPr indent="-167640" lvl="0" marL="32004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The Bridge (DV)</a:t>
              </a:r>
              <a:endParaRPr sz="1200">
                <a:solidFill>
                  <a:schemeClr val="dk1"/>
                </a:solidFill>
                <a:latin typeface="Century Gothic"/>
                <a:ea typeface="Century Gothic"/>
                <a:cs typeface="Century Gothic"/>
                <a:sym typeface="Century Gothic"/>
              </a:endParaRPr>
            </a:p>
            <a:p>
              <a:pPr indent="-167640" lvl="0" marL="32004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Own Our Own</a:t>
              </a:r>
              <a:endParaRPr sz="1200">
                <a:solidFill>
                  <a:schemeClr val="dk1"/>
                </a:solidFill>
                <a:latin typeface="Century Gothic"/>
                <a:ea typeface="Century Gothic"/>
                <a:cs typeface="Century Gothic"/>
                <a:sym typeface="Century Gothic"/>
              </a:endParaRPr>
            </a:p>
            <a:p>
              <a:pPr indent="-167640" lvl="0" marL="32004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Deep Roots</a:t>
              </a:r>
              <a:endParaRPr sz="1200">
                <a:solidFill>
                  <a:schemeClr val="dk1"/>
                </a:solidFill>
                <a:latin typeface="Century Gothic"/>
                <a:ea typeface="Century Gothic"/>
                <a:cs typeface="Century Gothic"/>
                <a:sym typeface="Century Gothic"/>
              </a:endParaRPr>
            </a:p>
          </p:txBody>
        </p:sp>
      </p:grpSp>
      <p:grpSp>
        <p:nvGrpSpPr>
          <p:cNvPr id="126" name="Google Shape;126;p2"/>
          <p:cNvGrpSpPr/>
          <p:nvPr/>
        </p:nvGrpSpPr>
        <p:grpSpPr>
          <a:xfrm>
            <a:off x="3474725" y="2540868"/>
            <a:ext cx="2448000" cy="1158229"/>
            <a:chOff x="853439" y="2464700"/>
            <a:chExt cx="2448000" cy="1503802"/>
          </a:xfrm>
        </p:grpSpPr>
        <p:sp>
          <p:nvSpPr>
            <p:cNvPr id="127" name="Google Shape;127;p2"/>
            <p:cNvSpPr/>
            <p:nvPr/>
          </p:nvSpPr>
          <p:spPr>
            <a:xfrm>
              <a:off x="853440" y="2464700"/>
              <a:ext cx="2447925" cy="542925"/>
            </a:xfrm>
            <a:prstGeom prst="roundRect">
              <a:avLst>
                <a:gd fmla="val 16667" name="adj"/>
              </a:avLst>
            </a:prstGeom>
            <a:solidFill>
              <a:srgbClr val="50537C"/>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1" i="0" lang="en-US" sz="1600" u="none" cap="none" strike="noStrike">
                  <a:solidFill>
                    <a:schemeClr val="lt1"/>
                  </a:solidFill>
                  <a:latin typeface="Century Gothic"/>
                  <a:ea typeface="Century Gothic"/>
                  <a:cs typeface="Century Gothic"/>
                  <a:sym typeface="Century Gothic"/>
                </a:rPr>
                <a:t>Assessors</a:t>
              </a:r>
              <a:endParaRPr b="0" i="0" sz="1400" u="none" cap="none" strike="noStrike">
                <a:solidFill>
                  <a:srgbClr val="000000"/>
                </a:solidFill>
                <a:latin typeface="Arial"/>
                <a:ea typeface="Arial"/>
                <a:cs typeface="Arial"/>
                <a:sym typeface="Arial"/>
              </a:endParaRPr>
            </a:p>
          </p:txBody>
        </p:sp>
        <p:sp>
          <p:nvSpPr>
            <p:cNvPr id="128" name="Google Shape;128;p2"/>
            <p:cNvSpPr/>
            <p:nvPr/>
          </p:nvSpPr>
          <p:spPr>
            <a:xfrm>
              <a:off x="853439" y="2936502"/>
              <a:ext cx="2448000" cy="1032000"/>
            </a:xfrm>
            <a:prstGeom prst="rect">
              <a:avLst/>
            </a:prstGeom>
            <a:solidFill>
              <a:srgbClr val="E8E9F0"/>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167640" lvl="0" marL="32004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Meeting Ground</a:t>
              </a:r>
              <a:endParaRPr b="0" i="0" sz="1200" u="none" cap="none" strike="noStrike">
                <a:solidFill>
                  <a:schemeClr val="dk1"/>
                </a:solidFill>
                <a:latin typeface="Century Gothic"/>
                <a:ea typeface="Century Gothic"/>
                <a:cs typeface="Century Gothic"/>
                <a:sym typeface="Century Gothic"/>
              </a:endParaRPr>
            </a:p>
          </p:txBody>
        </p:sp>
      </p:grpSp>
      <p:grpSp>
        <p:nvGrpSpPr>
          <p:cNvPr id="129" name="Google Shape;129;p2"/>
          <p:cNvGrpSpPr/>
          <p:nvPr/>
        </p:nvGrpSpPr>
        <p:grpSpPr>
          <a:xfrm>
            <a:off x="6096000" y="2521123"/>
            <a:ext cx="2448000" cy="3088402"/>
            <a:chOff x="853440" y="2464700"/>
            <a:chExt cx="2448000" cy="3088402"/>
          </a:xfrm>
        </p:grpSpPr>
        <p:sp>
          <p:nvSpPr>
            <p:cNvPr id="130" name="Google Shape;130;p2"/>
            <p:cNvSpPr/>
            <p:nvPr/>
          </p:nvSpPr>
          <p:spPr>
            <a:xfrm>
              <a:off x="853440" y="2464700"/>
              <a:ext cx="2447925" cy="542925"/>
            </a:xfrm>
            <a:prstGeom prst="roundRect">
              <a:avLst>
                <a:gd fmla="val 16667" name="adj"/>
              </a:avLst>
            </a:prstGeom>
            <a:solidFill>
              <a:srgbClr val="60A89E"/>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1" i="0" lang="en-US" sz="1600" u="none" cap="none" strike="noStrike">
                  <a:solidFill>
                    <a:schemeClr val="lt1"/>
                  </a:solidFill>
                  <a:latin typeface="Century Gothic"/>
                  <a:ea typeface="Century Gothic"/>
                  <a:cs typeface="Century Gothic"/>
                  <a:sym typeface="Century Gothic"/>
                </a:rPr>
                <a:t>By Name List</a:t>
              </a:r>
              <a:endParaRPr b="0" i="0" sz="1400" u="none" cap="none" strike="noStrike">
                <a:solidFill>
                  <a:srgbClr val="000000"/>
                </a:solidFill>
                <a:latin typeface="Arial"/>
                <a:ea typeface="Arial"/>
                <a:cs typeface="Arial"/>
                <a:sym typeface="Arial"/>
              </a:endParaRPr>
            </a:p>
          </p:txBody>
        </p:sp>
        <p:sp>
          <p:nvSpPr>
            <p:cNvPr id="131" name="Google Shape;131;p2"/>
            <p:cNvSpPr/>
            <p:nvPr/>
          </p:nvSpPr>
          <p:spPr>
            <a:xfrm>
              <a:off x="853440" y="2936502"/>
              <a:ext cx="2448000" cy="2616600"/>
            </a:xfrm>
            <a:prstGeom prst="rect">
              <a:avLst/>
            </a:prstGeom>
            <a:solidFill>
              <a:srgbClr val="E9F3F2"/>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167640" lvl="0" marL="32004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BNL maintained by Meeting Ground</a:t>
              </a:r>
              <a:endParaRPr sz="1200">
                <a:solidFill>
                  <a:schemeClr val="dk1"/>
                </a:solidFill>
                <a:latin typeface="Century Gothic"/>
                <a:ea typeface="Century Gothic"/>
                <a:cs typeface="Century Gothic"/>
                <a:sym typeface="Century Gothic"/>
              </a:endParaRPr>
            </a:p>
            <a:p>
              <a:pPr indent="-167640" lvl="0" marL="320040" marR="0" rtl="0" algn="l">
                <a:lnSpc>
                  <a:spcPct val="100000"/>
                </a:lnSpc>
                <a:spcBef>
                  <a:spcPts val="0"/>
                </a:spcBef>
                <a:spcAft>
                  <a:spcPts val="0"/>
                </a:spcAft>
                <a:buClr>
                  <a:schemeClr val="dk1"/>
                </a:buClr>
                <a:buSzPts val="1200"/>
                <a:buFont typeface="Century Gothic"/>
                <a:buChar char="●"/>
              </a:pPr>
              <a:r>
                <a:rPr b="0" i="0" lang="en-US" sz="1200" u="none" cap="none" strike="noStrike">
                  <a:solidFill>
                    <a:schemeClr val="dk1"/>
                  </a:solidFill>
                  <a:latin typeface="Century Gothic"/>
                  <a:ea typeface="Century Gothic"/>
                  <a:cs typeface="Century Gothic"/>
                  <a:sym typeface="Century Gothic"/>
                </a:rPr>
                <a:t>Prioritization is currently based on SSM score</a:t>
              </a:r>
              <a:endParaRPr b="0" i="0" sz="1400" u="none" cap="none" strike="noStrike">
                <a:solidFill>
                  <a:srgbClr val="000000"/>
                </a:solidFill>
                <a:latin typeface="Arial"/>
                <a:ea typeface="Arial"/>
                <a:cs typeface="Arial"/>
                <a:sym typeface="Arial"/>
              </a:endParaRPr>
            </a:p>
            <a:p>
              <a:pPr indent="-167640" lvl="0" marL="320040" marR="0" rtl="0" algn="l">
                <a:lnSpc>
                  <a:spcPct val="100000"/>
                </a:lnSpc>
                <a:spcBef>
                  <a:spcPts val="0"/>
                </a:spcBef>
                <a:spcAft>
                  <a:spcPts val="0"/>
                </a:spcAft>
                <a:buClr>
                  <a:schemeClr val="dk1"/>
                </a:buClr>
                <a:buSzPts val="1200"/>
                <a:buFont typeface="Century Gothic"/>
                <a:buChar char="●"/>
              </a:pPr>
              <a:r>
                <a:rPr b="0" i="0" lang="en-US" sz="1200" u="none" cap="none" strike="noStrike">
                  <a:solidFill>
                    <a:schemeClr val="dk1"/>
                  </a:solidFill>
                  <a:latin typeface="Century Gothic"/>
                  <a:ea typeface="Century Gothic"/>
                  <a:cs typeface="Century Gothic"/>
                  <a:sym typeface="Century Gothic"/>
                </a:rPr>
                <a:t>BNL is pulled from HMIS and sorted by SSM Score, </a:t>
              </a:r>
              <a:r>
                <a:rPr lang="en-US" sz="1200">
                  <a:solidFill>
                    <a:schemeClr val="dk1"/>
                  </a:solidFill>
                  <a:latin typeface="Century Gothic"/>
                  <a:ea typeface="Century Gothic"/>
                  <a:cs typeface="Century Gothic"/>
                  <a:sym typeface="Century Gothic"/>
                </a:rPr>
                <a:t>Tiebreaker</a:t>
              </a:r>
              <a:r>
                <a:rPr lang="en-US" sz="1200">
                  <a:solidFill>
                    <a:schemeClr val="dk1"/>
                  </a:solidFill>
                  <a:latin typeface="Century Gothic"/>
                  <a:ea typeface="Century Gothic"/>
                  <a:cs typeface="Century Gothic"/>
                  <a:sym typeface="Century Gothic"/>
                </a:rPr>
                <a:t>:</a:t>
              </a:r>
              <a:r>
                <a:rPr b="0" i="0" lang="en-US" sz="1200" u="none" cap="none" strike="noStrike">
                  <a:solidFill>
                    <a:schemeClr val="dk1"/>
                  </a:solidFill>
                  <a:latin typeface="Century Gothic"/>
                  <a:ea typeface="Century Gothic"/>
                  <a:cs typeface="Century Gothic"/>
                  <a:sym typeface="Century Gothic"/>
                </a:rPr>
                <a:t>L</a:t>
              </a:r>
              <a:r>
                <a:rPr lang="en-US" sz="1200">
                  <a:solidFill>
                    <a:schemeClr val="dk1"/>
                  </a:solidFill>
                  <a:latin typeface="Century Gothic"/>
                  <a:ea typeface="Century Gothic"/>
                  <a:cs typeface="Century Gothic"/>
                  <a:sym typeface="Century Gothic"/>
                </a:rPr>
                <a:t>ength of Time Homeless </a:t>
              </a:r>
              <a:endParaRPr sz="1200">
                <a:solidFill>
                  <a:schemeClr val="dk1"/>
                </a:solidFill>
                <a:latin typeface="Century Gothic"/>
                <a:ea typeface="Century Gothic"/>
                <a:cs typeface="Century Gothic"/>
                <a:sym typeface="Century Gothic"/>
              </a:endParaRPr>
            </a:p>
            <a:p>
              <a:pPr indent="-167640" lvl="0" marL="32004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Clients that have made no contact in 90 days are removed from the BNL</a:t>
              </a:r>
              <a:endParaRPr sz="1200">
                <a:solidFill>
                  <a:schemeClr val="dk1"/>
                </a:solidFill>
                <a:latin typeface="Century Gothic"/>
                <a:ea typeface="Century Gothic"/>
                <a:cs typeface="Century Gothic"/>
                <a:sym typeface="Century Gothic"/>
              </a:endParaRPr>
            </a:p>
          </p:txBody>
        </p:sp>
      </p:grpSp>
      <p:grpSp>
        <p:nvGrpSpPr>
          <p:cNvPr id="132" name="Google Shape;132;p2"/>
          <p:cNvGrpSpPr/>
          <p:nvPr/>
        </p:nvGrpSpPr>
        <p:grpSpPr>
          <a:xfrm>
            <a:off x="8717275" y="6306432"/>
            <a:ext cx="2448000" cy="1236392"/>
            <a:chOff x="853435" y="2464700"/>
            <a:chExt cx="2448000" cy="1487299"/>
          </a:xfrm>
        </p:grpSpPr>
        <p:sp>
          <p:nvSpPr>
            <p:cNvPr id="133" name="Google Shape;133;p2"/>
            <p:cNvSpPr/>
            <p:nvPr/>
          </p:nvSpPr>
          <p:spPr>
            <a:xfrm>
              <a:off x="853440" y="2464700"/>
              <a:ext cx="2447925" cy="542925"/>
            </a:xfrm>
            <a:prstGeom prst="roundRect">
              <a:avLst>
                <a:gd fmla="val 16667" name="adj"/>
              </a:avLst>
            </a:prstGeom>
            <a:solidFill>
              <a:srgbClr val="3D6F68"/>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1" i="0" lang="en-US" sz="1600" u="none" cap="none" strike="noStrike">
                  <a:solidFill>
                    <a:schemeClr val="lt1"/>
                  </a:solidFill>
                  <a:latin typeface="Century Gothic"/>
                  <a:ea typeface="Century Gothic"/>
                  <a:cs typeface="Century Gothic"/>
                  <a:sym typeface="Century Gothic"/>
                </a:rPr>
                <a:t>PSH Providers*</a:t>
              </a:r>
              <a:endParaRPr b="0" i="0" sz="1400" u="none" cap="none" strike="noStrike">
                <a:solidFill>
                  <a:srgbClr val="000000"/>
                </a:solidFill>
                <a:latin typeface="Arial"/>
                <a:ea typeface="Arial"/>
                <a:cs typeface="Arial"/>
                <a:sym typeface="Arial"/>
              </a:endParaRPr>
            </a:p>
          </p:txBody>
        </p:sp>
        <p:sp>
          <p:nvSpPr>
            <p:cNvPr id="134" name="Google Shape;134;p2"/>
            <p:cNvSpPr/>
            <p:nvPr/>
          </p:nvSpPr>
          <p:spPr>
            <a:xfrm>
              <a:off x="853435" y="2936499"/>
              <a:ext cx="2448000" cy="1015500"/>
            </a:xfrm>
            <a:prstGeom prst="rect">
              <a:avLst/>
            </a:prstGeom>
            <a:solidFill>
              <a:srgbClr val="E4F0EE"/>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167640" lvl="0" marL="18288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BHA PSH</a:t>
              </a:r>
              <a:endParaRPr b="0" i="0" sz="1200" u="none" cap="none" strike="noStrike">
                <a:solidFill>
                  <a:schemeClr val="dk1"/>
                </a:solidFill>
                <a:latin typeface="Century Gothic"/>
                <a:ea typeface="Century Gothic"/>
                <a:cs typeface="Century Gothic"/>
                <a:sym typeface="Century Gothic"/>
              </a:endParaRPr>
            </a:p>
            <a:p>
              <a:pPr indent="-167640" lvl="0" marL="18288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CCH</a:t>
              </a:r>
              <a:endParaRPr b="0" i="0" sz="1200" u="none" cap="none" strike="noStrike">
                <a:solidFill>
                  <a:schemeClr val="dk1"/>
                </a:solidFill>
                <a:latin typeface="Century Gothic"/>
                <a:ea typeface="Century Gothic"/>
                <a:cs typeface="Century Gothic"/>
                <a:sym typeface="Century Gothic"/>
              </a:endParaRPr>
            </a:p>
            <a:p>
              <a:pPr indent="0" lvl="0" marL="45720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Century Gothic"/>
                <a:ea typeface="Century Gothic"/>
                <a:cs typeface="Century Gothic"/>
                <a:sym typeface="Century Gothic"/>
              </a:endParaRPr>
            </a:p>
          </p:txBody>
        </p:sp>
      </p:grpSp>
      <p:grpSp>
        <p:nvGrpSpPr>
          <p:cNvPr id="135" name="Google Shape;135;p2"/>
          <p:cNvGrpSpPr/>
          <p:nvPr/>
        </p:nvGrpSpPr>
        <p:grpSpPr>
          <a:xfrm>
            <a:off x="6096000" y="5850561"/>
            <a:ext cx="2448000" cy="1597116"/>
            <a:chOff x="853440" y="2464700"/>
            <a:chExt cx="2448000" cy="1597116"/>
          </a:xfrm>
        </p:grpSpPr>
        <p:sp>
          <p:nvSpPr>
            <p:cNvPr id="136" name="Google Shape;136;p2"/>
            <p:cNvSpPr/>
            <p:nvPr/>
          </p:nvSpPr>
          <p:spPr>
            <a:xfrm>
              <a:off x="853440" y="2464700"/>
              <a:ext cx="2448000" cy="543000"/>
            </a:xfrm>
            <a:prstGeom prst="roundRect">
              <a:avLst>
                <a:gd fmla="val 16667" name="adj"/>
              </a:avLst>
            </a:prstGeom>
            <a:solidFill>
              <a:srgbClr val="60A89E"/>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1" i="0" lang="en-US" sz="1600" u="none" cap="none" strike="noStrike">
                  <a:solidFill>
                    <a:schemeClr val="lt1"/>
                  </a:solidFill>
                  <a:latin typeface="Century Gothic"/>
                  <a:ea typeface="Century Gothic"/>
                  <a:cs typeface="Century Gothic"/>
                  <a:sym typeface="Century Gothic"/>
                </a:rPr>
                <a:t>Case Conferencing</a:t>
              </a:r>
              <a:endParaRPr b="0" i="0" sz="1400" u="none" cap="none" strike="noStrike">
                <a:solidFill>
                  <a:srgbClr val="000000"/>
                </a:solidFill>
                <a:latin typeface="Arial"/>
                <a:ea typeface="Arial"/>
                <a:cs typeface="Arial"/>
                <a:sym typeface="Arial"/>
              </a:endParaRPr>
            </a:p>
          </p:txBody>
        </p:sp>
        <p:sp>
          <p:nvSpPr>
            <p:cNvPr id="137" name="Google Shape;137;p2"/>
            <p:cNvSpPr/>
            <p:nvPr/>
          </p:nvSpPr>
          <p:spPr>
            <a:xfrm>
              <a:off x="853440" y="2936516"/>
              <a:ext cx="2448000" cy="1125300"/>
            </a:xfrm>
            <a:prstGeom prst="rect">
              <a:avLst/>
            </a:prstGeom>
            <a:solidFill>
              <a:srgbClr val="E9F3F2"/>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167640" lvl="0" marL="18288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Working to establish regular case conferencing</a:t>
              </a:r>
              <a:endParaRPr b="0" i="0" sz="1400" u="none" cap="none" strike="noStrike">
                <a:solidFill>
                  <a:srgbClr val="000000"/>
                </a:solidFill>
                <a:latin typeface="Arial"/>
                <a:ea typeface="Arial"/>
                <a:cs typeface="Arial"/>
                <a:sym typeface="Arial"/>
              </a:endParaRPr>
            </a:p>
          </p:txBody>
        </p:sp>
      </p:grpSp>
      <p:grpSp>
        <p:nvGrpSpPr>
          <p:cNvPr id="138" name="Google Shape;138;p2"/>
          <p:cNvGrpSpPr/>
          <p:nvPr/>
        </p:nvGrpSpPr>
        <p:grpSpPr>
          <a:xfrm>
            <a:off x="8717275" y="4216326"/>
            <a:ext cx="2448005" cy="1959216"/>
            <a:chOff x="853435" y="2464700"/>
            <a:chExt cx="2448005" cy="1959216"/>
          </a:xfrm>
        </p:grpSpPr>
        <p:sp>
          <p:nvSpPr>
            <p:cNvPr id="139" name="Google Shape;139;p2"/>
            <p:cNvSpPr/>
            <p:nvPr/>
          </p:nvSpPr>
          <p:spPr>
            <a:xfrm>
              <a:off x="853440" y="2464700"/>
              <a:ext cx="2448000" cy="543000"/>
            </a:xfrm>
            <a:prstGeom prst="roundRect">
              <a:avLst>
                <a:gd fmla="val 16667" name="adj"/>
              </a:avLst>
            </a:prstGeom>
            <a:solidFill>
              <a:srgbClr val="3D6F68"/>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1" i="0" lang="en-US" sz="1600" u="none" cap="none" strike="noStrike">
                  <a:solidFill>
                    <a:schemeClr val="lt1"/>
                  </a:solidFill>
                  <a:latin typeface="Century Gothic"/>
                  <a:ea typeface="Century Gothic"/>
                  <a:cs typeface="Century Gothic"/>
                  <a:sym typeface="Century Gothic"/>
                  <a:extLst>
                    <a:ext uri="http://customooxmlschemas.google.com/">
                      <go:slidesCustomData xmlns:go="http://customooxmlschemas.google.com/" textRoundtripDataId="0"/>
                    </a:ext>
                  </a:extLst>
                </a:rPr>
                <a:t>RRH Providers</a:t>
              </a:r>
              <a:r>
                <a:rPr b="1" i="0" lang="en-US" sz="1600" u="none" cap="none" strike="noStrike">
                  <a:solidFill>
                    <a:schemeClr val="lt1"/>
                  </a:solidFill>
                  <a:latin typeface="Century Gothic"/>
                  <a:ea typeface="Century Gothic"/>
                  <a:cs typeface="Century Gothic"/>
                  <a:sym typeface="Century Gothic"/>
                </a:rPr>
                <a:t>*</a:t>
              </a:r>
              <a:endParaRPr b="0" i="0" sz="1400" u="none" cap="none" strike="noStrike">
                <a:solidFill>
                  <a:srgbClr val="000000"/>
                </a:solidFill>
                <a:latin typeface="Arial"/>
                <a:ea typeface="Arial"/>
                <a:cs typeface="Arial"/>
                <a:sym typeface="Arial"/>
              </a:endParaRPr>
            </a:p>
          </p:txBody>
        </p:sp>
        <p:sp>
          <p:nvSpPr>
            <p:cNvPr id="140" name="Google Shape;140;p2"/>
            <p:cNvSpPr/>
            <p:nvPr/>
          </p:nvSpPr>
          <p:spPr>
            <a:xfrm>
              <a:off x="853435" y="2936516"/>
              <a:ext cx="2448000" cy="1487400"/>
            </a:xfrm>
            <a:prstGeom prst="rect">
              <a:avLst/>
            </a:prstGeom>
            <a:solidFill>
              <a:srgbClr val="E4F0EE"/>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304800" lvl="0" marL="45720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Deep Roots</a:t>
              </a:r>
              <a:endParaRPr sz="1200">
                <a:solidFill>
                  <a:schemeClr val="dk1"/>
                </a:solidFill>
                <a:latin typeface="Century Gothic"/>
                <a:ea typeface="Century Gothic"/>
                <a:cs typeface="Century Gothic"/>
                <a:sym typeface="Century Gothic"/>
              </a:endParaRPr>
            </a:p>
            <a:p>
              <a:pPr indent="-304800" lvl="0" marL="45720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Meeting Ground</a:t>
              </a:r>
              <a:endParaRPr sz="1200">
                <a:solidFill>
                  <a:schemeClr val="dk1"/>
                </a:solidFill>
                <a:latin typeface="Century Gothic"/>
                <a:ea typeface="Century Gothic"/>
                <a:cs typeface="Century Gothic"/>
                <a:sym typeface="Century Gothic"/>
              </a:endParaRPr>
            </a:p>
            <a:p>
              <a:pPr indent="-304800" lvl="0" marL="45720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Sheppard Pratt (SSVF)</a:t>
              </a:r>
              <a:endParaRPr sz="1200">
                <a:solidFill>
                  <a:schemeClr val="dk1"/>
                </a:solidFill>
                <a:latin typeface="Century Gothic"/>
                <a:ea typeface="Century Gothic"/>
                <a:cs typeface="Century Gothic"/>
                <a:sym typeface="Century Gothic"/>
              </a:endParaRPr>
            </a:p>
            <a:p>
              <a:pPr indent="-304800" lvl="0" marL="45720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The Bridge (DV)</a:t>
              </a:r>
              <a:endParaRPr sz="1200">
                <a:solidFill>
                  <a:schemeClr val="dk1"/>
                </a:solidFill>
                <a:latin typeface="Century Gothic"/>
                <a:ea typeface="Century Gothic"/>
                <a:cs typeface="Century Gothic"/>
                <a:sym typeface="Century Gothic"/>
              </a:endParaRPr>
            </a:p>
            <a:p>
              <a:pPr indent="-304800" lvl="0" marL="45720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Voices of Hope</a:t>
              </a:r>
              <a:endParaRPr sz="1200">
                <a:solidFill>
                  <a:schemeClr val="dk1"/>
                </a:solidFill>
                <a:latin typeface="Century Gothic"/>
                <a:ea typeface="Century Gothic"/>
                <a:cs typeface="Century Gothic"/>
                <a:sym typeface="Century Gothic"/>
              </a:endParaRPr>
            </a:p>
          </p:txBody>
        </p:sp>
      </p:grpSp>
      <p:grpSp>
        <p:nvGrpSpPr>
          <p:cNvPr id="141" name="Google Shape;141;p2"/>
          <p:cNvGrpSpPr/>
          <p:nvPr/>
        </p:nvGrpSpPr>
        <p:grpSpPr>
          <a:xfrm>
            <a:off x="8717275" y="7819735"/>
            <a:ext cx="2448000" cy="1597135"/>
            <a:chOff x="853437" y="2464700"/>
            <a:chExt cx="2448000" cy="2099008"/>
          </a:xfrm>
        </p:grpSpPr>
        <p:sp>
          <p:nvSpPr>
            <p:cNvPr id="142" name="Google Shape;142;p2"/>
            <p:cNvSpPr/>
            <p:nvPr/>
          </p:nvSpPr>
          <p:spPr>
            <a:xfrm>
              <a:off x="853440" y="2464700"/>
              <a:ext cx="2447925" cy="542925"/>
            </a:xfrm>
            <a:prstGeom prst="roundRect">
              <a:avLst>
                <a:gd fmla="val 16667" name="adj"/>
              </a:avLst>
            </a:prstGeom>
            <a:solidFill>
              <a:srgbClr val="3D6F68"/>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1" i="0" lang="en-US" sz="1600" u="none" cap="none" strike="noStrike">
                  <a:solidFill>
                    <a:schemeClr val="lt1"/>
                  </a:solidFill>
                  <a:latin typeface="Century Gothic"/>
                  <a:ea typeface="Century Gothic"/>
                  <a:cs typeface="Century Gothic"/>
                  <a:sym typeface="Century Gothic"/>
                </a:rPr>
                <a:t>Mainstream Providers*</a:t>
              </a:r>
              <a:endParaRPr b="0" i="0" sz="1400" u="none" cap="none" strike="noStrike">
                <a:solidFill>
                  <a:srgbClr val="000000"/>
                </a:solidFill>
                <a:latin typeface="Arial"/>
                <a:ea typeface="Arial"/>
                <a:cs typeface="Arial"/>
                <a:sym typeface="Arial"/>
              </a:endParaRPr>
            </a:p>
          </p:txBody>
        </p:sp>
        <p:sp>
          <p:nvSpPr>
            <p:cNvPr id="143" name="Google Shape;143;p2"/>
            <p:cNvSpPr/>
            <p:nvPr/>
          </p:nvSpPr>
          <p:spPr>
            <a:xfrm>
              <a:off x="853437" y="2936508"/>
              <a:ext cx="2448000" cy="1627200"/>
            </a:xfrm>
            <a:prstGeom prst="rect">
              <a:avLst/>
            </a:prstGeom>
            <a:solidFill>
              <a:srgbClr val="E4F0EE"/>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167640" lvl="0" marL="18288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Fair</a:t>
              </a:r>
              <a:r>
                <a:rPr lang="en-US" sz="1200">
                  <a:solidFill>
                    <a:schemeClr val="dk1"/>
                  </a:solidFill>
                  <a:latin typeface="Century Gothic"/>
                  <a:ea typeface="Century Gothic"/>
                  <a:cs typeface="Century Gothic"/>
                  <a:sym typeface="Century Gothic"/>
                </a:rPr>
                <a:t> Share (NED)</a:t>
              </a:r>
              <a:endParaRPr sz="1200">
                <a:solidFill>
                  <a:schemeClr val="dk1"/>
                </a:solidFill>
                <a:latin typeface="Century Gothic"/>
                <a:ea typeface="Century Gothic"/>
                <a:cs typeface="Century Gothic"/>
                <a:sym typeface="Century Gothic"/>
              </a:endParaRPr>
            </a:p>
            <a:p>
              <a:pPr indent="-167640" lvl="0" marL="18288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HOPWA</a:t>
              </a:r>
              <a:endParaRPr sz="1200">
                <a:solidFill>
                  <a:schemeClr val="dk1"/>
                </a:solidFill>
                <a:latin typeface="Century Gothic"/>
                <a:ea typeface="Century Gothic"/>
                <a:cs typeface="Century Gothic"/>
                <a:sym typeface="Century Gothic"/>
              </a:endParaRPr>
            </a:p>
            <a:p>
              <a:pPr indent="-167640" lvl="0" marL="18288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Mainstream vouchers</a:t>
              </a:r>
              <a:endParaRPr sz="1200">
                <a:solidFill>
                  <a:schemeClr val="dk1"/>
                </a:solidFill>
                <a:latin typeface="Century Gothic"/>
                <a:ea typeface="Century Gothic"/>
                <a:cs typeface="Century Gothic"/>
                <a:sym typeface="Century Gothic"/>
              </a:endParaRPr>
            </a:p>
            <a:p>
              <a:pPr indent="-167640" lvl="0" marL="18288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VASH</a:t>
              </a:r>
              <a:endParaRPr sz="1200">
                <a:solidFill>
                  <a:schemeClr val="dk1"/>
                </a:solidFill>
                <a:latin typeface="Century Gothic"/>
                <a:ea typeface="Century Gothic"/>
                <a:cs typeface="Century Gothic"/>
                <a:sym typeface="Century Gothic"/>
              </a:endParaRPr>
            </a:p>
          </p:txBody>
        </p:sp>
      </p:grpSp>
      <p:sp>
        <p:nvSpPr>
          <p:cNvPr id="144" name="Google Shape;144;p2"/>
          <p:cNvSpPr txBox="1"/>
          <p:nvPr/>
        </p:nvSpPr>
        <p:spPr>
          <a:xfrm>
            <a:off x="807516" y="9846171"/>
            <a:ext cx="10577100" cy="276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200"/>
              <a:buFont typeface="Arial"/>
              <a:buNone/>
            </a:pPr>
            <a:r>
              <a:rPr b="1" i="0" lang="en-US" sz="1200" u="none" cap="none" strike="noStrike">
                <a:solidFill>
                  <a:schemeClr val="dk1"/>
                </a:solidFill>
                <a:latin typeface="Century Gothic"/>
                <a:ea typeface="Century Gothic"/>
                <a:cs typeface="Century Gothic"/>
                <a:sym typeface="Century Gothic"/>
              </a:rPr>
              <a:t>SSM</a:t>
            </a:r>
            <a:r>
              <a:rPr b="0" i="0" lang="en-US" sz="1200" u="none" cap="none" strike="noStrike">
                <a:solidFill>
                  <a:schemeClr val="dk1"/>
                </a:solidFill>
                <a:latin typeface="Century Gothic"/>
                <a:ea typeface="Century Gothic"/>
                <a:cs typeface="Century Gothic"/>
                <a:sym typeface="Century Gothic"/>
              </a:rPr>
              <a:t> – Self Sufficiency Matrix 	</a:t>
            </a:r>
            <a:r>
              <a:rPr b="1" i="0" lang="en-US" sz="1200" u="none" cap="none" strike="noStrike">
                <a:solidFill>
                  <a:schemeClr val="dk1"/>
                </a:solidFill>
                <a:latin typeface="Century Gothic"/>
                <a:ea typeface="Century Gothic"/>
                <a:cs typeface="Century Gothic"/>
                <a:sym typeface="Century Gothic"/>
              </a:rPr>
              <a:t>PSH</a:t>
            </a:r>
            <a:r>
              <a:rPr b="0" i="0" lang="en-US" sz="1200" u="none" cap="none" strike="noStrike">
                <a:solidFill>
                  <a:schemeClr val="dk1"/>
                </a:solidFill>
                <a:latin typeface="Century Gothic"/>
                <a:ea typeface="Century Gothic"/>
                <a:cs typeface="Century Gothic"/>
                <a:sym typeface="Century Gothic"/>
              </a:rPr>
              <a:t> – Permanent Supportive Housing 	</a:t>
            </a:r>
            <a:r>
              <a:rPr b="1" i="0" lang="en-US" sz="1200" u="none" cap="none" strike="noStrike">
                <a:solidFill>
                  <a:schemeClr val="dk1"/>
                </a:solidFill>
                <a:latin typeface="Century Gothic"/>
                <a:ea typeface="Century Gothic"/>
                <a:cs typeface="Century Gothic"/>
                <a:sym typeface="Century Gothic"/>
              </a:rPr>
              <a:t>RRH</a:t>
            </a:r>
            <a:r>
              <a:rPr b="0" i="0" lang="en-US" sz="1200" u="none" cap="none" strike="noStrike">
                <a:solidFill>
                  <a:schemeClr val="dk1"/>
                </a:solidFill>
                <a:latin typeface="Century Gothic"/>
                <a:ea typeface="Century Gothic"/>
                <a:cs typeface="Century Gothic"/>
                <a:sym typeface="Century Gothic"/>
              </a:rPr>
              <a:t> – Rapid Rehousing 		</a:t>
            </a:r>
            <a:r>
              <a:rPr b="1" i="0" lang="en-US" sz="1200" u="none" cap="none" strike="noStrike">
                <a:solidFill>
                  <a:schemeClr val="dk1"/>
                </a:solidFill>
                <a:latin typeface="Century Gothic"/>
                <a:ea typeface="Century Gothic"/>
                <a:cs typeface="Century Gothic"/>
                <a:sym typeface="Century Gothic"/>
              </a:rPr>
              <a:t>TH</a:t>
            </a:r>
            <a:r>
              <a:rPr b="0" i="0" lang="en-US" sz="1200" u="none" cap="none" strike="noStrike">
                <a:solidFill>
                  <a:schemeClr val="dk1"/>
                </a:solidFill>
                <a:latin typeface="Century Gothic"/>
                <a:ea typeface="Century Gothic"/>
                <a:cs typeface="Century Gothic"/>
                <a:sym typeface="Century Gothic"/>
              </a:rPr>
              <a:t> – Transitional Housing</a:t>
            </a:r>
            <a:endParaRPr b="0" i="0" sz="1200" u="none" cap="none" strike="noStrike">
              <a:solidFill>
                <a:srgbClr val="000000"/>
              </a:solidFill>
              <a:latin typeface="Century Gothic"/>
              <a:ea typeface="Century Gothic"/>
              <a:cs typeface="Century Gothic"/>
              <a:sym typeface="Century Gothic"/>
            </a:endParaRPr>
          </a:p>
        </p:txBody>
      </p:sp>
      <p:sp>
        <p:nvSpPr>
          <p:cNvPr id="145" name="Google Shape;145;p2"/>
          <p:cNvSpPr txBox="1"/>
          <p:nvPr/>
        </p:nvSpPr>
        <p:spPr>
          <a:xfrm>
            <a:off x="807454" y="9493071"/>
            <a:ext cx="10577100" cy="276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200"/>
              <a:buFont typeface="Arial"/>
              <a:buNone/>
            </a:pPr>
            <a:r>
              <a:rPr b="1" i="0" lang="en-US" sz="1200" u="none" cap="none" strike="noStrike">
                <a:solidFill>
                  <a:schemeClr val="dk1"/>
                </a:solidFill>
                <a:latin typeface="Century Gothic"/>
                <a:ea typeface="Century Gothic"/>
                <a:cs typeface="Century Gothic"/>
                <a:sym typeface="Century Gothic"/>
              </a:rPr>
              <a:t>Points of Contact: Case Conferencing Lead - </a:t>
            </a:r>
            <a:r>
              <a:rPr lang="en-US" sz="1200">
                <a:solidFill>
                  <a:schemeClr val="dk1"/>
                </a:solidFill>
                <a:latin typeface="Century Gothic"/>
                <a:ea typeface="Century Gothic"/>
                <a:cs typeface="Century Gothic"/>
                <a:sym typeface="Century Gothic"/>
              </a:rPr>
              <a:t>Gwen</a:t>
            </a:r>
            <a:r>
              <a:rPr b="0" i="0" lang="en-US" sz="1200" u="none" cap="none" strike="noStrike">
                <a:solidFill>
                  <a:schemeClr val="dk1"/>
                </a:solidFill>
                <a:latin typeface="Century Gothic"/>
                <a:ea typeface="Century Gothic"/>
                <a:cs typeface="Century Gothic"/>
                <a:sym typeface="Century Gothic"/>
              </a:rPr>
              <a:t> 	 </a:t>
            </a:r>
            <a:r>
              <a:rPr b="1" i="0" lang="en-US" sz="1200" u="none" cap="none" strike="noStrike">
                <a:solidFill>
                  <a:schemeClr val="dk1"/>
                </a:solidFill>
                <a:latin typeface="Century Gothic"/>
                <a:ea typeface="Century Gothic"/>
                <a:cs typeface="Century Gothic"/>
                <a:sym typeface="Century Gothic"/>
              </a:rPr>
              <a:t>BNL Manager - </a:t>
            </a:r>
            <a:r>
              <a:rPr lang="en-US" sz="1200">
                <a:solidFill>
                  <a:schemeClr val="dk1"/>
                </a:solidFill>
                <a:latin typeface="Century Gothic"/>
                <a:ea typeface="Century Gothic"/>
                <a:cs typeface="Century Gothic"/>
                <a:sym typeface="Century Gothic"/>
              </a:rPr>
              <a:t>Dane, Sara</a:t>
            </a:r>
            <a:r>
              <a:rPr b="0" i="0" lang="en-US" sz="1200" u="none" cap="none" strike="noStrike">
                <a:solidFill>
                  <a:schemeClr val="dk1"/>
                </a:solidFill>
                <a:latin typeface="Century Gothic"/>
                <a:ea typeface="Century Gothic"/>
                <a:cs typeface="Century Gothic"/>
                <a:sym typeface="Century Gothic"/>
              </a:rPr>
              <a:t>	 </a:t>
            </a:r>
            <a:r>
              <a:rPr b="1" i="0" lang="en-US" sz="1200" u="none" cap="none" strike="noStrike">
                <a:solidFill>
                  <a:schemeClr val="dk1"/>
                </a:solidFill>
                <a:latin typeface="Century Gothic"/>
                <a:ea typeface="Century Gothic"/>
                <a:cs typeface="Century Gothic"/>
                <a:sym typeface="Century Gothic"/>
              </a:rPr>
              <a:t>CE LHC/DCHD Liaison - </a:t>
            </a:r>
            <a:r>
              <a:rPr lang="en-US" sz="1200">
                <a:solidFill>
                  <a:schemeClr val="dk1"/>
                </a:solidFill>
                <a:latin typeface="Century Gothic"/>
                <a:ea typeface="Century Gothic"/>
                <a:cs typeface="Century Gothic"/>
                <a:sym typeface="Century Gothic"/>
              </a:rPr>
              <a:t>Gwen</a:t>
            </a:r>
            <a:endParaRPr b="0" i="0" sz="1200" u="none" cap="none" strike="noStrike">
              <a:solidFill>
                <a:srgbClr val="000000"/>
              </a:solidFill>
              <a:latin typeface="Century Gothic"/>
              <a:ea typeface="Century Gothic"/>
              <a:cs typeface="Century Gothic"/>
              <a:sym typeface="Century Gothic"/>
            </a:endParaRPr>
          </a:p>
        </p:txBody>
      </p:sp>
      <p:grpSp>
        <p:nvGrpSpPr>
          <p:cNvPr id="146" name="Google Shape;146;p2"/>
          <p:cNvGrpSpPr/>
          <p:nvPr/>
        </p:nvGrpSpPr>
        <p:grpSpPr>
          <a:xfrm>
            <a:off x="822550" y="2540900"/>
            <a:ext cx="2448000" cy="1857800"/>
            <a:chOff x="822550" y="2540900"/>
            <a:chExt cx="2448000" cy="1857800"/>
          </a:xfrm>
        </p:grpSpPr>
        <p:sp>
          <p:nvSpPr>
            <p:cNvPr id="147" name="Google Shape;147;p2"/>
            <p:cNvSpPr/>
            <p:nvPr/>
          </p:nvSpPr>
          <p:spPr>
            <a:xfrm>
              <a:off x="822553" y="2540900"/>
              <a:ext cx="2447925" cy="542925"/>
            </a:xfrm>
            <a:prstGeom prst="roundRect">
              <a:avLst>
                <a:gd fmla="val 16667" name="adj"/>
              </a:avLst>
            </a:prstGeom>
            <a:solidFill>
              <a:srgbClr val="30324B"/>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1" i="0" lang="en-US" sz="1600" u="none" cap="none" strike="noStrike">
                  <a:solidFill>
                    <a:schemeClr val="lt1"/>
                  </a:solidFill>
                  <a:latin typeface="Century Gothic"/>
                  <a:ea typeface="Century Gothic"/>
                  <a:cs typeface="Century Gothic"/>
                  <a:sym typeface="Century Gothic"/>
                </a:rPr>
                <a:t>Street Outreach*</a:t>
              </a:r>
              <a:endParaRPr b="0" i="0" sz="1400" u="none" cap="none" strike="noStrike">
                <a:solidFill>
                  <a:srgbClr val="000000"/>
                </a:solidFill>
                <a:latin typeface="Arial"/>
                <a:ea typeface="Arial"/>
                <a:cs typeface="Arial"/>
                <a:sym typeface="Arial"/>
              </a:endParaRPr>
            </a:p>
          </p:txBody>
        </p:sp>
        <p:sp>
          <p:nvSpPr>
            <p:cNvPr id="148" name="Google Shape;148;p2"/>
            <p:cNvSpPr/>
            <p:nvPr/>
          </p:nvSpPr>
          <p:spPr>
            <a:xfrm>
              <a:off x="822550" y="3012700"/>
              <a:ext cx="2448000" cy="1386000"/>
            </a:xfrm>
            <a:prstGeom prst="rect">
              <a:avLst/>
            </a:prstGeom>
            <a:solidFill>
              <a:srgbClr val="DEDFEA"/>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167640" lvl="0" marL="32004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Meeting </a:t>
              </a:r>
              <a:r>
                <a:rPr lang="en-US" sz="1200">
                  <a:solidFill>
                    <a:schemeClr val="dk1"/>
                  </a:solidFill>
                  <a:latin typeface="Century Gothic"/>
                  <a:ea typeface="Century Gothic"/>
                  <a:cs typeface="Century Gothic"/>
                  <a:sym typeface="Century Gothic"/>
                </a:rPr>
                <a:t>Ground</a:t>
              </a:r>
              <a:endParaRPr sz="1200">
                <a:solidFill>
                  <a:schemeClr val="dk1"/>
                </a:solidFill>
                <a:latin typeface="Century Gothic"/>
                <a:ea typeface="Century Gothic"/>
                <a:cs typeface="Century Gothic"/>
                <a:sym typeface="Century Gothic"/>
              </a:endParaRPr>
            </a:p>
            <a:p>
              <a:pPr indent="-167640" lvl="0" marL="32004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Mental Health Mobile Crisis</a:t>
              </a:r>
              <a:endParaRPr sz="1200">
                <a:solidFill>
                  <a:schemeClr val="dk1"/>
                </a:solidFill>
                <a:latin typeface="Century Gothic"/>
                <a:ea typeface="Century Gothic"/>
                <a:cs typeface="Century Gothic"/>
                <a:sym typeface="Century Gothic"/>
              </a:endParaRPr>
            </a:p>
            <a:p>
              <a:pPr indent="-167640" lvl="0" marL="320040" marR="0" rtl="0" algn="l">
                <a:lnSpc>
                  <a:spcPct val="100000"/>
                </a:lnSpc>
                <a:spcBef>
                  <a:spcPts val="0"/>
                </a:spcBef>
                <a:spcAft>
                  <a:spcPts val="0"/>
                </a:spcAft>
                <a:buClr>
                  <a:schemeClr val="dk1"/>
                </a:buClr>
                <a:buSzPts val="1200"/>
                <a:buFont typeface="Century Gothic"/>
                <a:buChar char="●"/>
              </a:pPr>
              <a:r>
                <a:rPr lang="en-US" sz="1200">
                  <a:solidFill>
                    <a:schemeClr val="dk1"/>
                  </a:solidFill>
                  <a:latin typeface="Century Gothic"/>
                  <a:ea typeface="Century Gothic"/>
                  <a:cs typeface="Century Gothic"/>
                  <a:sym typeface="Century Gothic"/>
                </a:rPr>
                <a:t>Voices of Hope</a:t>
              </a:r>
              <a:endParaRPr sz="1200">
                <a:solidFill>
                  <a:schemeClr val="dk1"/>
                </a:solidFill>
                <a:latin typeface="Century Gothic"/>
                <a:ea typeface="Century Gothic"/>
                <a:cs typeface="Century Gothic"/>
                <a:sym typeface="Century Gothic"/>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49" name="Google Shape;149;p2"/>
          <p:cNvSpPr txBox="1"/>
          <p:nvPr/>
        </p:nvSpPr>
        <p:spPr>
          <a:xfrm>
            <a:off x="10416225" y="10389700"/>
            <a:ext cx="15903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50537C"/>
                </a:solidFill>
                <a:latin typeface="Century Gothic"/>
                <a:ea typeface="Century Gothic"/>
                <a:cs typeface="Century Gothic"/>
                <a:sym typeface="Century Gothic"/>
              </a:rPr>
              <a:t>December 2022</a:t>
            </a:r>
            <a:endParaRPr b="0" i="0" sz="1400" u="none" cap="none" strike="noStrike">
              <a:solidFill>
                <a:srgbClr val="50537C"/>
              </a:solidFill>
              <a:latin typeface="Century Gothic"/>
              <a:ea typeface="Century Gothic"/>
              <a:cs typeface="Century Gothic"/>
              <a:sym typeface="Century Gothic"/>
            </a:endParaRPr>
          </a:p>
        </p:txBody>
      </p:sp>
      <p:sp>
        <p:nvSpPr>
          <p:cNvPr id="150" name="Google Shape;150;p2"/>
          <p:cNvSpPr txBox="1"/>
          <p:nvPr/>
        </p:nvSpPr>
        <p:spPr>
          <a:xfrm>
            <a:off x="891479" y="9142109"/>
            <a:ext cx="10577100" cy="276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200"/>
              <a:buFont typeface="Arial"/>
              <a:buNone/>
            </a:pPr>
            <a:r>
              <a:rPr b="1" i="0" lang="en-US" sz="1200" u="none" cap="none" strike="noStrike">
                <a:solidFill>
                  <a:schemeClr val="dk1"/>
                </a:solidFill>
                <a:latin typeface="Century Gothic"/>
                <a:ea typeface="Century Gothic"/>
                <a:cs typeface="Century Gothic"/>
                <a:sym typeface="Century Gothic"/>
              </a:rPr>
              <a:t>*List may not be exhaustive</a:t>
            </a:r>
            <a:endParaRPr b="0" i="0" sz="1200" u="none" cap="none" strike="noStrike">
              <a:solidFill>
                <a:srgbClr val="000000"/>
              </a:solidFill>
              <a:latin typeface="Century Gothic"/>
              <a:ea typeface="Century Gothic"/>
              <a:cs typeface="Century Gothic"/>
              <a:sym typeface="Century Gothic"/>
            </a:endParaRPr>
          </a:p>
        </p:txBody>
      </p:sp>
      <p:grpSp>
        <p:nvGrpSpPr>
          <p:cNvPr id="151" name="Google Shape;151;p2"/>
          <p:cNvGrpSpPr/>
          <p:nvPr/>
        </p:nvGrpSpPr>
        <p:grpSpPr>
          <a:xfrm>
            <a:off x="8717275" y="2540888"/>
            <a:ext cx="2448005" cy="1487312"/>
            <a:chOff x="853435" y="2464700"/>
            <a:chExt cx="2448005" cy="1487312"/>
          </a:xfrm>
        </p:grpSpPr>
        <p:sp>
          <p:nvSpPr>
            <p:cNvPr id="152" name="Google Shape;152;p2"/>
            <p:cNvSpPr/>
            <p:nvPr/>
          </p:nvSpPr>
          <p:spPr>
            <a:xfrm>
              <a:off x="853440" y="2464700"/>
              <a:ext cx="2448000" cy="543000"/>
            </a:xfrm>
            <a:prstGeom prst="roundRect">
              <a:avLst>
                <a:gd fmla="val 16667" name="adj"/>
              </a:avLst>
            </a:prstGeom>
            <a:solidFill>
              <a:srgbClr val="3D6F68"/>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1" i="0" lang="en-US" sz="1600" u="none" cap="none" strike="noStrike">
                  <a:solidFill>
                    <a:srgbClr val="FFFFFF"/>
                  </a:solidFill>
                  <a:latin typeface="Century Gothic"/>
                  <a:ea typeface="Century Gothic"/>
                  <a:cs typeface="Century Gothic"/>
                  <a:sym typeface="Century Gothic"/>
                </a:rPr>
                <a:t>TH Providers*</a:t>
              </a:r>
              <a:endParaRPr b="0" i="0" sz="1400" u="none" cap="none" strike="noStrike">
                <a:solidFill>
                  <a:srgbClr val="000000"/>
                </a:solidFill>
                <a:latin typeface="Arial"/>
                <a:ea typeface="Arial"/>
                <a:cs typeface="Arial"/>
                <a:sym typeface="Arial"/>
              </a:endParaRPr>
            </a:p>
          </p:txBody>
        </p:sp>
        <p:sp>
          <p:nvSpPr>
            <p:cNvPr id="153" name="Google Shape;153;p2"/>
            <p:cNvSpPr/>
            <p:nvPr/>
          </p:nvSpPr>
          <p:spPr>
            <a:xfrm>
              <a:off x="853435" y="2936512"/>
              <a:ext cx="2448000" cy="1015500"/>
            </a:xfrm>
            <a:prstGeom prst="rect">
              <a:avLst/>
            </a:prstGeom>
            <a:solidFill>
              <a:srgbClr val="E4F0EE"/>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167640" lvl="0" marL="182880" marR="0" rtl="0" algn="l">
                <a:lnSpc>
                  <a:spcPct val="100000"/>
                </a:lnSpc>
                <a:spcBef>
                  <a:spcPts val="0"/>
                </a:spcBef>
                <a:spcAft>
                  <a:spcPts val="0"/>
                </a:spcAft>
                <a:buClr>
                  <a:srgbClr val="000000"/>
                </a:buClr>
                <a:buSzPts val="1200"/>
                <a:buFont typeface="Century Gothic"/>
                <a:buChar char="●"/>
              </a:pPr>
              <a:r>
                <a:rPr lang="en-US" sz="1200">
                  <a:latin typeface="Century Gothic"/>
                  <a:ea typeface="Century Gothic"/>
                  <a:cs typeface="Century Gothic"/>
                  <a:sym typeface="Century Gothic"/>
                </a:rPr>
                <a:t>CHEP (Vets)</a:t>
              </a:r>
              <a:endParaRPr sz="1200">
                <a:latin typeface="Century Gothic"/>
                <a:ea typeface="Century Gothic"/>
                <a:cs typeface="Century Gothic"/>
                <a:sym typeface="Century Gothic"/>
              </a:endParaRPr>
            </a:p>
            <a:p>
              <a:pPr indent="-167640" lvl="0" marL="182880" marR="0" rtl="0" algn="l">
                <a:lnSpc>
                  <a:spcPct val="100000"/>
                </a:lnSpc>
                <a:spcBef>
                  <a:spcPts val="0"/>
                </a:spcBef>
                <a:spcAft>
                  <a:spcPts val="0"/>
                </a:spcAft>
                <a:buSzPts val="1200"/>
                <a:buFont typeface="Century Gothic"/>
                <a:buChar char="●"/>
              </a:pPr>
              <a:r>
                <a:rPr lang="en-US" sz="1200">
                  <a:latin typeface="Century Gothic"/>
                  <a:ea typeface="Century Gothic"/>
                  <a:cs typeface="Century Gothic"/>
                  <a:sym typeface="Century Gothic"/>
                </a:rPr>
                <a:t>Wayfair</a:t>
              </a:r>
              <a:endParaRPr sz="1200">
                <a:latin typeface="Century Gothic"/>
                <a:ea typeface="Century Gothic"/>
                <a:cs typeface="Century Gothic"/>
                <a:sym typeface="Century Gothic"/>
              </a:endParaRPr>
            </a:p>
            <a:p>
              <a:pPr indent="-167640" lvl="0" marL="182880" marR="0" rtl="0" algn="l">
                <a:lnSpc>
                  <a:spcPct val="100000"/>
                </a:lnSpc>
                <a:spcBef>
                  <a:spcPts val="0"/>
                </a:spcBef>
                <a:spcAft>
                  <a:spcPts val="0"/>
                </a:spcAft>
                <a:buSzPts val="1200"/>
                <a:buFont typeface="Century Gothic"/>
                <a:buChar char="●"/>
              </a:pPr>
              <a:r>
                <a:rPr lang="en-US" sz="1200">
                  <a:latin typeface="Century Gothic"/>
                  <a:ea typeface="Century Gothic"/>
                  <a:cs typeface="Century Gothic"/>
                  <a:sym typeface="Century Gothic"/>
                </a:rPr>
                <a:t>Cecil County Mens Shelter</a:t>
              </a:r>
              <a:endParaRPr sz="1200">
                <a:latin typeface="Century Gothic"/>
                <a:ea typeface="Century Gothic"/>
                <a:cs typeface="Century Gothic"/>
                <a:sym typeface="Century Gothic"/>
              </a:endParaRPr>
            </a:p>
            <a:p>
              <a:pPr indent="-167640" lvl="0" marL="182880" marR="0" rtl="0" algn="l">
                <a:lnSpc>
                  <a:spcPct val="100000"/>
                </a:lnSpc>
                <a:spcBef>
                  <a:spcPts val="0"/>
                </a:spcBef>
                <a:spcAft>
                  <a:spcPts val="0"/>
                </a:spcAft>
                <a:buSzPts val="1200"/>
                <a:buFont typeface="Century Gothic"/>
                <a:buChar char="●"/>
              </a:pPr>
              <a:r>
                <a:rPr lang="en-US" sz="1200">
                  <a:latin typeface="Century Gothic"/>
                  <a:ea typeface="Century Gothic"/>
                  <a:cs typeface="Century Gothic"/>
                  <a:sym typeface="Century Gothic"/>
                </a:rPr>
                <a:t>Deep Roots</a:t>
              </a:r>
              <a:endParaRPr sz="1200">
                <a:latin typeface="Century Gothic"/>
                <a:ea typeface="Century Gothic"/>
                <a:cs typeface="Century Gothic"/>
                <a:sym typeface="Century Gothic"/>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3"/>
          <p:cNvSpPr/>
          <p:nvPr/>
        </p:nvSpPr>
        <p:spPr>
          <a:xfrm>
            <a:off x="853440" y="2083831"/>
            <a:ext cx="10485120" cy="7974565"/>
          </a:xfrm>
          <a:prstGeom prst="rect">
            <a:avLst/>
          </a:prstGeom>
          <a:solidFill>
            <a:srgbClr val="DEDFEA"/>
          </a:solidFill>
          <a:ln>
            <a:noFill/>
          </a:ln>
          <a:effectLst>
            <a:outerShdw blurRad="50800" rotWithShape="0" algn="t" dir="54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entury Gothic"/>
              <a:ea typeface="Century Gothic"/>
              <a:cs typeface="Century Gothic"/>
              <a:sym typeface="Century Gothic"/>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entury Gothic"/>
              <a:ea typeface="Century Gothic"/>
              <a:cs typeface="Century Gothic"/>
              <a:sym typeface="Century Gothic"/>
            </a:endParaRPr>
          </a:p>
          <a:p>
            <a:pPr indent="-342900" lvl="0" marL="457200" marR="0" rtl="0" algn="l">
              <a:lnSpc>
                <a:spcPct val="100000"/>
              </a:lnSpc>
              <a:spcBef>
                <a:spcPts val="0"/>
              </a:spcBef>
              <a:spcAft>
                <a:spcPts val="0"/>
              </a:spcAft>
              <a:buClr>
                <a:schemeClr val="dk1"/>
              </a:buClr>
              <a:buSzPts val="1800"/>
              <a:buFont typeface="Century Gothic"/>
              <a:buChar char="●"/>
            </a:pPr>
            <a:r>
              <a:rPr b="0" i="0" lang="en-US" sz="1800" u="none" cap="none" strike="noStrike">
                <a:solidFill>
                  <a:schemeClr val="dk1"/>
                </a:solidFill>
                <a:latin typeface="Century Gothic"/>
                <a:ea typeface="Century Gothic"/>
                <a:cs typeface="Century Gothic"/>
                <a:sym typeface="Century Gothic"/>
              </a:rPr>
              <a:t>Currently all assessment</a:t>
            </a:r>
            <a:r>
              <a:rPr lang="en-US" sz="1800">
                <a:solidFill>
                  <a:schemeClr val="dk1"/>
                </a:solidFill>
                <a:latin typeface="Century Gothic"/>
                <a:ea typeface="Century Gothic"/>
                <a:cs typeface="Century Gothic"/>
                <a:sym typeface="Century Gothic"/>
              </a:rPr>
              <a:t>s are conducted by a single </a:t>
            </a:r>
            <a:r>
              <a:rPr lang="en-US" sz="1800">
                <a:solidFill>
                  <a:schemeClr val="dk1"/>
                </a:solidFill>
                <a:latin typeface="Century Gothic"/>
                <a:ea typeface="Century Gothic"/>
                <a:cs typeface="Century Gothic"/>
                <a:sym typeface="Century Gothic"/>
              </a:rPr>
              <a:t>assessor</a:t>
            </a:r>
            <a:r>
              <a:rPr lang="en-US" sz="1800">
                <a:solidFill>
                  <a:schemeClr val="dk1"/>
                </a:solidFill>
                <a:latin typeface="Century Gothic"/>
                <a:ea typeface="Century Gothic"/>
                <a:cs typeface="Century Gothic"/>
                <a:sym typeface="Century Gothic"/>
              </a:rPr>
              <a:t> at Meeting Ground (located  in Elkton) and </a:t>
            </a:r>
            <a:r>
              <a:rPr lang="en-US" sz="1800">
                <a:solidFill>
                  <a:schemeClr val="dk1"/>
                </a:solidFill>
                <a:latin typeface="Century Gothic"/>
                <a:ea typeface="Century Gothic"/>
                <a:cs typeface="Century Gothic"/>
                <a:sym typeface="Century Gothic"/>
              </a:rPr>
              <a:t>most homeless services and resources are concentrated in Elkton. </a:t>
            </a:r>
            <a:r>
              <a:rPr b="0" i="0" lang="en-US" sz="1800" u="none" cap="none" strike="noStrike">
                <a:solidFill>
                  <a:schemeClr val="dk1"/>
                </a:solidFill>
                <a:latin typeface="Century Gothic"/>
                <a:ea typeface="Century Gothic"/>
                <a:cs typeface="Century Gothic"/>
                <a:sym typeface="Century Gothic"/>
              </a:rPr>
              <a:t>Consider whether </a:t>
            </a:r>
            <a:r>
              <a:rPr b="1" i="0" lang="en-US" sz="1800" u="none" cap="none" strike="noStrike">
                <a:solidFill>
                  <a:schemeClr val="dk1"/>
                </a:solidFill>
                <a:latin typeface="Century Gothic"/>
                <a:ea typeface="Century Gothic"/>
                <a:cs typeface="Century Gothic"/>
                <a:sym typeface="Century Gothic"/>
              </a:rPr>
              <a:t>train</a:t>
            </a:r>
            <a:r>
              <a:rPr b="1" lang="en-US" sz="1800">
                <a:solidFill>
                  <a:schemeClr val="dk1"/>
                </a:solidFill>
                <a:latin typeface="Century Gothic"/>
                <a:ea typeface="Century Gothic"/>
                <a:cs typeface="Century Gothic"/>
                <a:sym typeface="Century Gothic"/>
              </a:rPr>
              <a:t>ing additional assessors</a:t>
            </a:r>
            <a:r>
              <a:rPr lang="en-US" sz="1800">
                <a:solidFill>
                  <a:schemeClr val="dk1"/>
                </a:solidFill>
                <a:latin typeface="Century Gothic"/>
                <a:ea typeface="Century Gothic"/>
                <a:cs typeface="Century Gothic"/>
                <a:sym typeface="Century Gothic"/>
              </a:rPr>
              <a:t> and </a:t>
            </a:r>
            <a:r>
              <a:rPr b="1" i="0" lang="en-US" sz="1800" u="none" cap="none" strike="noStrike">
                <a:solidFill>
                  <a:schemeClr val="dk1"/>
                </a:solidFill>
                <a:latin typeface="Century Gothic"/>
                <a:ea typeface="Century Gothic"/>
                <a:cs typeface="Century Gothic"/>
                <a:sym typeface="Century Gothic"/>
              </a:rPr>
              <a:t>adding additional access points</a:t>
            </a:r>
            <a:r>
              <a:rPr b="0" i="0" lang="en-US" sz="1800" u="none" cap="none" strike="noStrike">
                <a:solidFill>
                  <a:schemeClr val="dk1"/>
                </a:solidFill>
                <a:latin typeface="Century Gothic"/>
                <a:ea typeface="Century Gothic"/>
                <a:cs typeface="Century Gothic"/>
                <a:sym typeface="Century Gothic"/>
              </a:rPr>
              <a:t> can improve the client experience and streamline referral to resources by making CE more accessible to </a:t>
            </a:r>
            <a:r>
              <a:rPr lang="en-US" sz="1800">
                <a:solidFill>
                  <a:schemeClr val="dk1"/>
                </a:solidFill>
                <a:latin typeface="Century Gothic"/>
                <a:ea typeface="Century Gothic"/>
                <a:cs typeface="Century Gothic"/>
                <a:sym typeface="Century Gothic"/>
              </a:rPr>
              <a:t>people </a:t>
            </a:r>
            <a:r>
              <a:rPr b="0" i="0" lang="en-US" sz="1800" u="none" cap="none" strike="noStrike">
                <a:solidFill>
                  <a:schemeClr val="dk1"/>
                </a:solidFill>
                <a:latin typeface="Century Gothic"/>
                <a:ea typeface="Century Gothic"/>
                <a:cs typeface="Century Gothic"/>
                <a:sym typeface="Century Gothic"/>
              </a:rPr>
              <a:t>with limited transportation options. </a:t>
            </a:r>
            <a:endParaRPr sz="1800">
              <a:solidFill>
                <a:schemeClr val="dk1"/>
              </a:solidFill>
              <a:latin typeface="Century Gothic"/>
              <a:ea typeface="Century Gothic"/>
              <a:cs typeface="Century Gothic"/>
              <a:sym typeface="Century Gothic"/>
            </a:endParaRPr>
          </a:p>
          <a:p>
            <a:pPr indent="0" lvl="0" marL="0" marR="0" rtl="0" algn="l">
              <a:lnSpc>
                <a:spcPct val="100000"/>
              </a:lnSpc>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342900" lvl="0" marL="457200" marR="0" rtl="0" algn="l">
              <a:lnSpc>
                <a:spcPct val="100000"/>
              </a:lnSpc>
              <a:spcBef>
                <a:spcPts val="0"/>
              </a:spcBef>
              <a:spcAft>
                <a:spcPts val="0"/>
              </a:spcAft>
              <a:buClr>
                <a:schemeClr val="dk1"/>
              </a:buClr>
              <a:buSzPts val="1800"/>
              <a:buFont typeface="Century Gothic"/>
              <a:buChar char="●"/>
            </a:pPr>
            <a:r>
              <a:rPr b="0" i="0" lang="en-US" sz="1800" u="none" cap="none" strike="noStrike">
                <a:solidFill>
                  <a:schemeClr val="dk1"/>
                </a:solidFill>
                <a:latin typeface="Century Gothic"/>
                <a:ea typeface="Century Gothic"/>
                <a:cs typeface="Century Gothic"/>
                <a:sym typeface="Century Gothic"/>
              </a:rPr>
              <a:t>In listing locations that persons experiencing homelessness show up to request services, the </a:t>
            </a:r>
            <a:r>
              <a:rPr lang="en-US" sz="1800">
                <a:solidFill>
                  <a:schemeClr val="dk1"/>
                </a:solidFill>
                <a:latin typeface="Century Gothic"/>
                <a:ea typeface="Century Gothic"/>
                <a:cs typeface="Century Gothic"/>
                <a:sym typeface="Century Gothic"/>
              </a:rPr>
              <a:t>Cecil</a:t>
            </a:r>
            <a:r>
              <a:rPr b="0" i="0" lang="en-US" sz="1800" u="none" cap="none" strike="noStrike">
                <a:solidFill>
                  <a:schemeClr val="dk1"/>
                </a:solidFill>
                <a:latin typeface="Century Gothic"/>
                <a:ea typeface="Century Gothic"/>
                <a:cs typeface="Century Gothic"/>
                <a:sym typeface="Century Gothic"/>
              </a:rPr>
              <a:t> community identified several agencies/organizations that are not presently access points (i.e. </a:t>
            </a:r>
            <a:r>
              <a:rPr i="1" lang="en-US" sz="1800">
                <a:solidFill>
                  <a:schemeClr val="dk1"/>
                </a:solidFill>
                <a:latin typeface="Century Gothic"/>
                <a:ea typeface="Century Gothic"/>
                <a:cs typeface="Century Gothic"/>
                <a:sym typeface="Century Gothic"/>
              </a:rPr>
              <a:t>Paris Foundation, The Help Center</a:t>
            </a:r>
            <a:r>
              <a:rPr b="0" i="0" lang="en-US" sz="1800" u="none" cap="none" strike="noStrike">
                <a:solidFill>
                  <a:schemeClr val="dk1"/>
                </a:solidFill>
                <a:latin typeface="Century Gothic"/>
                <a:ea typeface="Century Gothic"/>
                <a:cs typeface="Century Gothic"/>
                <a:sym typeface="Century Gothic"/>
              </a:rPr>
              <a:t>, libraries, recovery houses, many faith-based organizations, mental health service providers). Consider </a:t>
            </a:r>
            <a:r>
              <a:rPr b="1" i="0" lang="en-US" sz="1800" u="none" cap="none" strike="noStrike">
                <a:solidFill>
                  <a:schemeClr val="dk1"/>
                </a:solidFill>
                <a:latin typeface="Century Gothic"/>
                <a:ea typeface="Century Gothic"/>
                <a:cs typeface="Century Gothic"/>
                <a:sym typeface="Century Gothic"/>
              </a:rPr>
              <a:t>building partnerships with these agencies/organizations</a:t>
            </a:r>
            <a:r>
              <a:rPr b="0" i="0" lang="en-US" sz="1800" u="none" cap="none" strike="noStrike">
                <a:solidFill>
                  <a:schemeClr val="dk1"/>
                </a:solidFill>
                <a:latin typeface="Century Gothic"/>
                <a:ea typeface="Century Gothic"/>
                <a:cs typeface="Century Gothic"/>
                <a:sym typeface="Century Gothic"/>
              </a:rPr>
              <a:t> to ensure persons experiencing homelessness are provided appropriate linkage to the coordinated entry system and other resources to meet their needs when they show up to these locations. </a:t>
            </a:r>
            <a:endParaRPr b="0" i="0" sz="1800" u="none" cap="none" strike="noStrike">
              <a:solidFill>
                <a:schemeClr val="dk1"/>
              </a:solidFill>
              <a:latin typeface="Century Gothic"/>
              <a:ea typeface="Century Gothic"/>
              <a:cs typeface="Century Gothic"/>
              <a:sym typeface="Century Gothic"/>
            </a:endParaRPr>
          </a:p>
          <a:p>
            <a:pPr indent="0" lvl="0" marL="45720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entury Gothic"/>
              <a:ea typeface="Century Gothic"/>
              <a:cs typeface="Century Gothic"/>
              <a:sym typeface="Century Gothic"/>
            </a:endParaRPr>
          </a:p>
          <a:p>
            <a:pPr indent="-342900" lvl="0" marL="457200" marR="0" rtl="0" algn="l">
              <a:lnSpc>
                <a:spcPct val="100000"/>
              </a:lnSpc>
              <a:spcBef>
                <a:spcPts val="0"/>
              </a:spcBef>
              <a:spcAft>
                <a:spcPts val="0"/>
              </a:spcAft>
              <a:buClr>
                <a:schemeClr val="dk1"/>
              </a:buClr>
              <a:buSzPts val="1800"/>
              <a:buFont typeface="Century Gothic"/>
              <a:buChar char="●"/>
            </a:pPr>
            <a:r>
              <a:rPr b="0" i="0" lang="en-US" sz="1800" u="none" cap="none" strike="noStrike">
                <a:solidFill>
                  <a:schemeClr val="dk1"/>
                </a:solidFill>
                <a:latin typeface="Century Gothic"/>
                <a:ea typeface="Century Gothic"/>
                <a:cs typeface="Century Gothic"/>
                <a:sym typeface="Century Gothic"/>
              </a:rPr>
              <a:t>The </a:t>
            </a:r>
            <a:r>
              <a:rPr lang="en-US" sz="1800">
                <a:solidFill>
                  <a:schemeClr val="dk1"/>
                </a:solidFill>
                <a:latin typeface="Century Gothic"/>
                <a:ea typeface="Century Gothic"/>
                <a:cs typeface="Century Gothic"/>
                <a:sym typeface="Century Gothic"/>
              </a:rPr>
              <a:t>Cecil</a:t>
            </a:r>
            <a:r>
              <a:rPr b="0" i="0" lang="en-US" sz="1800" u="none" cap="none" strike="noStrike">
                <a:solidFill>
                  <a:schemeClr val="dk1"/>
                </a:solidFill>
                <a:latin typeface="Century Gothic"/>
                <a:ea typeface="Century Gothic"/>
                <a:cs typeface="Century Gothic"/>
                <a:sym typeface="Century Gothic"/>
              </a:rPr>
              <a:t> community </a:t>
            </a:r>
            <a:r>
              <a:rPr lang="en-US" sz="1800">
                <a:solidFill>
                  <a:schemeClr val="dk1"/>
                </a:solidFill>
                <a:latin typeface="Century Gothic"/>
                <a:ea typeface="Century Gothic"/>
                <a:cs typeface="Century Gothic"/>
                <a:sym typeface="Century Gothic"/>
              </a:rPr>
              <a:t>reported that its emergency shelters are not ADA compliant (i.e. stairs with no ramp or elevators), </a:t>
            </a:r>
            <a:r>
              <a:rPr lang="en-US" sz="1800">
                <a:solidFill>
                  <a:schemeClr val="dk1"/>
                </a:solidFill>
                <a:latin typeface="Century Gothic"/>
                <a:ea typeface="Century Gothic"/>
                <a:cs typeface="Century Gothic"/>
                <a:sym typeface="Century Gothic"/>
              </a:rPr>
              <a:t>making</a:t>
            </a:r>
            <a:r>
              <a:rPr lang="en-US" sz="1800">
                <a:solidFill>
                  <a:schemeClr val="dk1"/>
                </a:solidFill>
                <a:latin typeface="Century Gothic"/>
                <a:ea typeface="Century Gothic"/>
                <a:cs typeface="Century Gothic"/>
                <a:sym typeface="Century Gothic"/>
              </a:rPr>
              <a:t> them inaccessible to people with disabilities. The community is urged to </a:t>
            </a:r>
            <a:r>
              <a:rPr b="1" lang="en-US" sz="1800">
                <a:solidFill>
                  <a:schemeClr val="dk1"/>
                </a:solidFill>
                <a:latin typeface="Century Gothic"/>
                <a:ea typeface="Century Gothic"/>
                <a:cs typeface="Century Gothic"/>
                <a:sym typeface="Century Gothic"/>
              </a:rPr>
              <a:t>work in partnership with MD BoS CoC leadership to engage persons with disabilities to understand their needs and develop </a:t>
            </a:r>
            <a:r>
              <a:rPr b="1" lang="en-US" sz="1800">
                <a:solidFill>
                  <a:schemeClr val="dk1"/>
                </a:solidFill>
                <a:latin typeface="Century Gothic"/>
                <a:ea typeface="Century Gothic"/>
                <a:cs typeface="Century Gothic"/>
                <a:sym typeface="Century Gothic"/>
              </a:rPr>
              <a:t>accommodations</a:t>
            </a:r>
            <a:r>
              <a:rPr b="1" lang="en-US" sz="1800">
                <a:solidFill>
                  <a:schemeClr val="dk1"/>
                </a:solidFill>
                <a:latin typeface="Century Gothic"/>
                <a:ea typeface="Century Gothic"/>
                <a:cs typeface="Century Gothic"/>
                <a:sym typeface="Century Gothic"/>
              </a:rPr>
              <a:t> </a:t>
            </a:r>
            <a:r>
              <a:rPr lang="en-US" sz="1800">
                <a:solidFill>
                  <a:schemeClr val="dk1"/>
                </a:solidFill>
                <a:latin typeface="Century Gothic"/>
                <a:ea typeface="Century Gothic"/>
                <a:cs typeface="Century Gothic"/>
                <a:sym typeface="Century Gothic"/>
              </a:rPr>
              <a:t>to make shelter accessible. </a:t>
            </a:r>
            <a:endParaRPr sz="1800">
              <a:solidFill>
                <a:schemeClr val="dk1"/>
              </a:solidFill>
              <a:latin typeface="Century Gothic"/>
              <a:ea typeface="Century Gothic"/>
              <a:cs typeface="Century Gothic"/>
              <a:sym typeface="Century Gothic"/>
            </a:endParaRPr>
          </a:p>
          <a:p>
            <a:pPr indent="0" lvl="0" marL="0" marR="0" rtl="0" algn="l">
              <a:lnSpc>
                <a:spcPct val="100000"/>
              </a:lnSpc>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342900" lvl="0" marL="457200" marR="0" rtl="0" algn="l">
              <a:lnSpc>
                <a:spcPct val="100000"/>
              </a:lnSpc>
              <a:spcBef>
                <a:spcPts val="0"/>
              </a:spcBef>
              <a:spcAft>
                <a:spcPts val="0"/>
              </a:spcAft>
              <a:buClr>
                <a:schemeClr val="dk1"/>
              </a:buClr>
              <a:buSzPts val="1800"/>
              <a:buFont typeface="Century Gothic"/>
              <a:buChar char="●"/>
            </a:pPr>
            <a:r>
              <a:rPr b="0" i="0" lang="en-US" sz="1800" u="none" cap="none" strike="noStrike">
                <a:solidFill>
                  <a:schemeClr val="dk1"/>
                </a:solidFill>
                <a:latin typeface="Century Gothic"/>
                <a:ea typeface="Century Gothic"/>
                <a:cs typeface="Century Gothic"/>
                <a:sym typeface="Century Gothic"/>
              </a:rPr>
              <a:t>Consider </a:t>
            </a:r>
            <a:r>
              <a:rPr b="1" i="0" lang="en-US" sz="1800" u="none" cap="none" strike="noStrike">
                <a:solidFill>
                  <a:schemeClr val="dk1"/>
                </a:solidFill>
                <a:latin typeface="Century Gothic"/>
                <a:ea typeface="Century Gothic"/>
                <a:cs typeface="Century Gothic"/>
                <a:sym typeface="Century Gothic"/>
              </a:rPr>
              <a:t>developing relationships/partnerships with agencies that serve marginalized populations</a:t>
            </a:r>
            <a:r>
              <a:rPr b="0" i="0" lang="en-US" sz="1800" u="none" cap="none" strike="noStrike">
                <a:solidFill>
                  <a:schemeClr val="dk1"/>
                </a:solidFill>
                <a:latin typeface="Century Gothic"/>
                <a:ea typeface="Century Gothic"/>
                <a:cs typeface="Century Gothic"/>
                <a:sym typeface="Century Gothic"/>
              </a:rPr>
              <a:t>, including those that provide resources/services to people of color, elderly, LGBTQ+, persons with disabilities, etc to ensure these groups have access to homeless services. </a:t>
            </a:r>
            <a:endParaRPr b="0" i="0" sz="1800" u="none" cap="none" strike="noStrike">
              <a:solidFill>
                <a:schemeClr val="dk1"/>
              </a:solidFill>
              <a:latin typeface="Century Gothic"/>
              <a:ea typeface="Century Gothic"/>
              <a:cs typeface="Century Gothic"/>
              <a:sym typeface="Century Gothic"/>
            </a:endParaRPr>
          </a:p>
        </p:txBody>
      </p:sp>
      <p:sp>
        <p:nvSpPr>
          <p:cNvPr id="159" name="Google Shape;159;p3"/>
          <p:cNvSpPr/>
          <p:nvPr/>
        </p:nvSpPr>
        <p:spPr>
          <a:xfrm>
            <a:off x="853441" y="1737176"/>
            <a:ext cx="2447925" cy="542925"/>
          </a:xfrm>
          <a:prstGeom prst="roundRect">
            <a:avLst>
              <a:gd fmla="val 16667" name="adj"/>
            </a:avLst>
          </a:prstGeom>
          <a:solidFill>
            <a:srgbClr val="30324B"/>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Century Gothic"/>
                <a:ea typeface="Century Gothic"/>
                <a:cs typeface="Century Gothic"/>
                <a:sym typeface="Century Gothic"/>
              </a:rPr>
              <a:t>Access</a:t>
            </a:r>
            <a:endParaRPr b="0" i="0" sz="1400" u="none" cap="none" strike="noStrike">
              <a:solidFill>
                <a:srgbClr val="000000"/>
              </a:solidFill>
              <a:latin typeface="Arial"/>
              <a:ea typeface="Arial"/>
              <a:cs typeface="Arial"/>
              <a:sym typeface="Arial"/>
            </a:endParaRPr>
          </a:p>
        </p:txBody>
      </p:sp>
      <p:pic>
        <p:nvPicPr>
          <p:cNvPr descr="Logo&#10;&#10;Description automatically generated with low confidence" id="160" name="Google Shape;160;p3"/>
          <p:cNvPicPr preferRelativeResize="0"/>
          <p:nvPr/>
        </p:nvPicPr>
        <p:blipFill rotWithShape="1">
          <a:blip r:embed="rId3">
            <a:alphaModFix/>
          </a:blip>
          <a:srcRect b="0" l="0" r="0" t="0"/>
          <a:stretch/>
        </p:blipFill>
        <p:spPr>
          <a:xfrm>
            <a:off x="257174" y="240030"/>
            <a:ext cx="1068980" cy="1236345"/>
          </a:xfrm>
          <a:prstGeom prst="rect">
            <a:avLst/>
          </a:prstGeom>
          <a:noFill/>
          <a:ln>
            <a:noFill/>
          </a:ln>
        </p:spPr>
      </p:pic>
      <p:cxnSp>
        <p:nvCxnSpPr>
          <p:cNvPr id="161" name="Google Shape;161;p3"/>
          <p:cNvCxnSpPr/>
          <p:nvPr/>
        </p:nvCxnSpPr>
        <p:spPr>
          <a:xfrm>
            <a:off x="1490664" y="1476374"/>
            <a:ext cx="9210675" cy="0"/>
          </a:xfrm>
          <a:prstGeom prst="straightConnector1">
            <a:avLst/>
          </a:prstGeom>
          <a:noFill/>
          <a:ln cap="flat" cmpd="sng" w="38100">
            <a:solidFill>
              <a:srgbClr val="60A89E"/>
            </a:solidFill>
            <a:prstDash val="solid"/>
            <a:miter lim="800000"/>
            <a:headEnd len="sm" w="sm" type="none"/>
            <a:tailEnd len="sm" w="sm" type="none"/>
          </a:ln>
        </p:spPr>
      </p:cxnSp>
      <p:sp>
        <p:nvSpPr>
          <p:cNvPr id="162" name="Google Shape;162;p3"/>
          <p:cNvSpPr txBox="1"/>
          <p:nvPr/>
        </p:nvSpPr>
        <p:spPr>
          <a:xfrm>
            <a:off x="1495313" y="427617"/>
            <a:ext cx="9201300" cy="10158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1800"/>
              <a:buFont typeface="Arial"/>
              <a:buNone/>
            </a:pPr>
            <a:r>
              <a:rPr b="1" i="0" lang="en-US" sz="1800" u="none" cap="none" strike="noStrike">
                <a:solidFill>
                  <a:srgbClr val="50537C"/>
                </a:solidFill>
                <a:latin typeface="Century Gothic"/>
                <a:ea typeface="Century Gothic"/>
                <a:cs typeface="Century Gothic"/>
                <a:sym typeface="Century Gothic"/>
              </a:rPr>
              <a:t>From Homeless to Housed: Coordinated Entry Key Considerations</a:t>
            </a:r>
            <a:endParaRPr b="1" i="0" sz="1800" u="none" cap="none" strike="noStrike">
              <a:solidFill>
                <a:srgbClr val="50537C"/>
              </a:solidFill>
              <a:latin typeface="Century Gothic"/>
              <a:ea typeface="Century Gothic"/>
              <a:cs typeface="Century Gothic"/>
              <a:sym typeface="Century Gothic"/>
            </a:endParaRPr>
          </a:p>
          <a:p>
            <a:pPr indent="0" lvl="0" marL="0" marR="0" rtl="0" algn="ctr">
              <a:lnSpc>
                <a:spcPct val="100000"/>
              </a:lnSpc>
              <a:spcBef>
                <a:spcPts val="0"/>
              </a:spcBef>
              <a:spcAft>
                <a:spcPts val="0"/>
              </a:spcAft>
              <a:buClr>
                <a:srgbClr val="000000"/>
              </a:buClr>
              <a:buSzPts val="600"/>
              <a:buFont typeface="Arial"/>
              <a:buNone/>
            </a:pPr>
            <a:r>
              <a:t/>
            </a:r>
            <a:endParaRPr b="1" i="0" sz="600" u="none" cap="none" strike="noStrike">
              <a:solidFill>
                <a:srgbClr val="30324B"/>
              </a:solidFill>
              <a:latin typeface="Century Gothic"/>
              <a:ea typeface="Century Gothic"/>
              <a:cs typeface="Century Gothic"/>
              <a:sym typeface="Century Gothic"/>
            </a:endParaRPr>
          </a:p>
          <a:p>
            <a:pPr indent="0" lvl="0" marL="0" marR="0" rtl="0" algn="ctr">
              <a:lnSpc>
                <a:spcPct val="100000"/>
              </a:lnSpc>
              <a:spcBef>
                <a:spcPts val="0"/>
              </a:spcBef>
              <a:spcAft>
                <a:spcPts val="0"/>
              </a:spcAft>
              <a:buClr>
                <a:srgbClr val="000000"/>
              </a:buClr>
              <a:buSzPts val="3600"/>
              <a:buFont typeface="Arial"/>
              <a:buNone/>
            </a:pPr>
            <a:r>
              <a:rPr b="1" lang="en-US" sz="3600">
                <a:solidFill>
                  <a:srgbClr val="FFC000"/>
                </a:solidFill>
                <a:latin typeface="Century Gothic"/>
                <a:ea typeface="Century Gothic"/>
                <a:cs typeface="Century Gothic"/>
                <a:sym typeface="Century Gothic"/>
              </a:rPr>
              <a:t>Cecil</a:t>
            </a:r>
            <a:r>
              <a:rPr b="1" i="0" lang="en-US" sz="3600" u="none" cap="none" strike="noStrike">
                <a:solidFill>
                  <a:srgbClr val="FFC000"/>
                </a:solidFill>
                <a:latin typeface="Century Gothic"/>
                <a:ea typeface="Century Gothic"/>
                <a:cs typeface="Century Gothic"/>
                <a:sym typeface="Century Gothic"/>
              </a:rPr>
              <a:t> County</a:t>
            </a:r>
            <a:endParaRPr b="0" i="0" sz="1400" u="none" cap="none" strike="noStrike">
              <a:solidFill>
                <a:srgbClr val="000000"/>
              </a:solidFill>
              <a:latin typeface="Arial"/>
              <a:ea typeface="Arial"/>
              <a:cs typeface="Arial"/>
              <a:sym typeface="Arial"/>
            </a:endParaRPr>
          </a:p>
        </p:txBody>
      </p:sp>
      <p:sp>
        <p:nvSpPr>
          <p:cNvPr id="163" name="Google Shape;163;p3"/>
          <p:cNvSpPr txBox="1"/>
          <p:nvPr/>
        </p:nvSpPr>
        <p:spPr>
          <a:xfrm>
            <a:off x="10416225" y="10389700"/>
            <a:ext cx="15903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50537C"/>
                </a:solidFill>
                <a:latin typeface="Century Gothic"/>
                <a:ea typeface="Century Gothic"/>
                <a:cs typeface="Century Gothic"/>
                <a:sym typeface="Century Gothic"/>
              </a:rPr>
              <a:t>December 2022</a:t>
            </a:r>
            <a:endParaRPr b="0" i="0" sz="1400" u="none" cap="none" strike="noStrike">
              <a:solidFill>
                <a:srgbClr val="50537C"/>
              </a:solidFill>
              <a:latin typeface="Century Gothic"/>
              <a:ea typeface="Century Gothic"/>
              <a:cs typeface="Century Gothic"/>
              <a:sym typeface="Century Gothic"/>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4"/>
          <p:cNvSpPr/>
          <p:nvPr/>
        </p:nvSpPr>
        <p:spPr>
          <a:xfrm>
            <a:off x="853440" y="2083831"/>
            <a:ext cx="10485120" cy="7974565"/>
          </a:xfrm>
          <a:prstGeom prst="rect">
            <a:avLst/>
          </a:prstGeom>
          <a:solidFill>
            <a:srgbClr val="DEDFEA"/>
          </a:solidFill>
          <a:ln>
            <a:noFill/>
          </a:ln>
          <a:effectLst>
            <a:outerShdw blurRad="50800" rotWithShape="0" algn="t" dir="54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entury Gothic"/>
              <a:ea typeface="Century Gothic"/>
              <a:cs typeface="Century Gothic"/>
              <a:sym typeface="Century Gothic"/>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entury Gothic"/>
              <a:ea typeface="Century Gothic"/>
              <a:cs typeface="Century Gothic"/>
              <a:sym typeface="Century Gothic"/>
            </a:endParaRPr>
          </a:p>
          <a:p>
            <a:pPr indent="-342900" lvl="0" marL="457200" marR="0" rtl="0" algn="l">
              <a:lnSpc>
                <a:spcPct val="100000"/>
              </a:lnSpc>
              <a:spcBef>
                <a:spcPts val="0"/>
              </a:spcBef>
              <a:spcAft>
                <a:spcPts val="0"/>
              </a:spcAft>
              <a:buClr>
                <a:schemeClr val="dk1"/>
              </a:buClr>
              <a:buSzPts val="1800"/>
              <a:buFont typeface="Century Gothic"/>
              <a:buChar char="●"/>
            </a:pPr>
            <a:r>
              <a:rPr b="0" i="0" lang="en-US" sz="1800" u="none" cap="none" strike="noStrike">
                <a:solidFill>
                  <a:schemeClr val="dk1"/>
                </a:solidFill>
                <a:latin typeface="Century Gothic"/>
                <a:ea typeface="Century Gothic"/>
                <a:cs typeface="Century Gothic"/>
                <a:sym typeface="Century Gothic"/>
              </a:rPr>
              <a:t>Currently </a:t>
            </a:r>
            <a:r>
              <a:rPr lang="en-US" sz="1800">
                <a:solidFill>
                  <a:schemeClr val="dk1"/>
                </a:solidFill>
                <a:latin typeface="Century Gothic"/>
                <a:ea typeface="Century Gothic"/>
                <a:cs typeface="Century Gothic"/>
                <a:sym typeface="Century Gothic"/>
              </a:rPr>
              <a:t>the sole assessing agency is </a:t>
            </a:r>
            <a:r>
              <a:rPr b="0" i="0" lang="en-US" sz="1800" u="none" cap="none" strike="noStrike">
                <a:solidFill>
                  <a:schemeClr val="dk1"/>
                </a:solidFill>
                <a:latin typeface="Century Gothic"/>
                <a:ea typeface="Century Gothic"/>
                <a:cs typeface="Century Gothic"/>
                <a:sym typeface="Century Gothic"/>
              </a:rPr>
              <a:t>using the MD BoS CoC  standardized assessment tool, the </a:t>
            </a:r>
            <a:r>
              <a:rPr b="1" i="0" lang="en-US" sz="1800" u="none" cap="none" strike="noStrike">
                <a:solidFill>
                  <a:schemeClr val="dk1"/>
                </a:solidFill>
                <a:latin typeface="Century Gothic"/>
                <a:ea typeface="Century Gothic"/>
                <a:cs typeface="Century Gothic"/>
                <a:sym typeface="Century Gothic"/>
              </a:rPr>
              <a:t>Self-Sufficiency Matrix (SSM)</a:t>
            </a:r>
            <a:r>
              <a:rPr b="0" i="0" lang="en-US" sz="1800" u="none" cap="none" strike="noStrike">
                <a:solidFill>
                  <a:schemeClr val="dk1"/>
                </a:solidFill>
                <a:latin typeface="Century Gothic"/>
                <a:ea typeface="Century Gothic"/>
                <a:cs typeface="Century Gothic"/>
                <a:sym typeface="Century Gothic"/>
              </a:rPr>
              <a:t>, to determine client needs and vulnerability. </a:t>
            </a:r>
            <a:r>
              <a:rPr lang="en-US" sz="1800">
                <a:solidFill>
                  <a:schemeClr val="dk1"/>
                </a:solidFill>
                <a:latin typeface="Century Gothic"/>
                <a:ea typeface="Century Gothic"/>
                <a:cs typeface="Century Gothic"/>
                <a:sym typeface="Century Gothic"/>
              </a:rPr>
              <a:t>Please note</a:t>
            </a:r>
            <a:r>
              <a:rPr b="1" lang="en-US" sz="1800">
                <a:solidFill>
                  <a:schemeClr val="dk1"/>
                </a:solidFill>
                <a:latin typeface="Century Gothic"/>
                <a:ea typeface="Century Gothic"/>
                <a:cs typeface="Century Gothic"/>
                <a:sym typeface="Century Gothic"/>
              </a:rPr>
              <a:t>, al</a:t>
            </a:r>
            <a:r>
              <a:rPr b="1" i="0" lang="en-US" sz="1800" u="none" cap="none" strike="noStrike">
                <a:solidFill>
                  <a:schemeClr val="dk1"/>
                </a:solidFill>
                <a:latin typeface="Century Gothic"/>
                <a:ea typeface="Century Gothic"/>
                <a:cs typeface="Century Gothic"/>
                <a:sym typeface="Century Gothic"/>
              </a:rPr>
              <a:t>l assessors will be required to complete mandatory assessor trainings</a:t>
            </a:r>
            <a:r>
              <a:rPr b="0" i="0" lang="en-US" sz="1800" u="none" cap="none" strike="noStrike">
                <a:solidFill>
                  <a:schemeClr val="dk1"/>
                </a:solidFill>
                <a:latin typeface="Century Gothic"/>
                <a:ea typeface="Century Gothic"/>
                <a:cs typeface="Century Gothic"/>
                <a:sym typeface="Century Gothic"/>
              </a:rPr>
              <a:t>, which will become available in Spring 2023. </a:t>
            </a:r>
            <a:endParaRPr b="0" i="0" sz="1800" u="none" cap="none" strike="noStrike">
              <a:solidFill>
                <a:schemeClr val="dk1"/>
              </a:solidFill>
              <a:latin typeface="Century Gothic"/>
              <a:ea typeface="Century Gothic"/>
              <a:cs typeface="Century Gothic"/>
              <a:sym typeface="Century Gothic"/>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highlight>
                <a:srgbClr val="DEDFEA"/>
              </a:highlight>
              <a:latin typeface="Century Gothic"/>
              <a:ea typeface="Century Gothic"/>
              <a:cs typeface="Century Gothic"/>
              <a:sym typeface="Century Gothic"/>
            </a:endParaRPr>
          </a:p>
          <a:p>
            <a:pPr indent="-342900" lvl="0" marL="457200" marR="0" rtl="0" algn="l">
              <a:lnSpc>
                <a:spcPct val="100000"/>
              </a:lnSpc>
              <a:spcBef>
                <a:spcPts val="0"/>
              </a:spcBef>
              <a:spcAft>
                <a:spcPts val="0"/>
              </a:spcAft>
              <a:buClr>
                <a:schemeClr val="dk1"/>
              </a:buClr>
              <a:buSzPts val="1800"/>
              <a:buFont typeface="Century Gothic"/>
              <a:buChar char="●"/>
            </a:pPr>
            <a:r>
              <a:rPr b="0" i="0" lang="en-US" sz="1800" u="none" cap="none" strike="noStrike">
                <a:solidFill>
                  <a:schemeClr val="dk1"/>
                </a:solidFill>
                <a:highlight>
                  <a:srgbClr val="DEDFEA"/>
                </a:highlight>
                <a:latin typeface="Century Gothic"/>
                <a:ea typeface="Century Gothic"/>
                <a:cs typeface="Century Gothic"/>
                <a:sym typeface="Century Gothic"/>
              </a:rPr>
              <a:t>Consider the extent to which current assessors reflect the population they are serving based on demographics. Hiring assessors from </a:t>
            </a:r>
            <a:r>
              <a:rPr b="1" i="0" lang="en-US" sz="1800" u="none" cap="none" strike="noStrike">
                <a:solidFill>
                  <a:schemeClr val="dk1"/>
                </a:solidFill>
                <a:highlight>
                  <a:srgbClr val="DEDFEA"/>
                </a:highlight>
                <a:latin typeface="Century Gothic"/>
                <a:ea typeface="Century Gothic"/>
                <a:cs typeface="Century Gothic"/>
                <a:sym typeface="Century Gothic"/>
              </a:rPr>
              <a:t>diverse backgrounds </a:t>
            </a:r>
            <a:r>
              <a:rPr b="0" i="0" lang="en-US" sz="1800" u="none" cap="none" strike="noStrike">
                <a:solidFill>
                  <a:schemeClr val="dk1"/>
                </a:solidFill>
                <a:highlight>
                  <a:srgbClr val="DEDFEA"/>
                </a:highlight>
                <a:latin typeface="Century Gothic"/>
                <a:ea typeface="Century Gothic"/>
                <a:cs typeface="Century Gothic"/>
                <a:sym typeface="Century Gothic"/>
              </a:rPr>
              <a:t>may help ensure clients feel comfortable engaging with assessors and discussing their vulnerabilities. </a:t>
            </a:r>
            <a:endParaRPr b="0" i="0" sz="1800" u="none" cap="none" strike="noStrike">
              <a:solidFill>
                <a:schemeClr val="dk1"/>
              </a:solidFill>
              <a:highlight>
                <a:srgbClr val="DEDFEA"/>
              </a:highlight>
              <a:latin typeface="Century Gothic"/>
              <a:ea typeface="Century Gothic"/>
              <a:cs typeface="Century Gothic"/>
              <a:sym typeface="Century Gothic"/>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highlight>
                <a:srgbClr val="DEDFEA"/>
              </a:highlight>
              <a:latin typeface="Century Gothic"/>
              <a:ea typeface="Century Gothic"/>
              <a:cs typeface="Century Gothic"/>
              <a:sym typeface="Century Gothic"/>
            </a:endParaRPr>
          </a:p>
          <a:p>
            <a:pPr indent="-342900" lvl="0" marL="457200" marR="0" rtl="0" algn="l">
              <a:lnSpc>
                <a:spcPct val="100000"/>
              </a:lnSpc>
              <a:spcBef>
                <a:spcPts val="0"/>
              </a:spcBef>
              <a:spcAft>
                <a:spcPts val="0"/>
              </a:spcAft>
              <a:buClr>
                <a:schemeClr val="dk1"/>
              </a:buClr>
              <a:buSzPts val="1800"/>
              <a:buFont typeface="Century Gothic"/>
              <a:buChar char="●"/>
            </a:pPr>
            <a:r>
              <a:rPr b="0" i="0" lang="en-US" sz="1800" u="none" cap="none" strike="noStrike">
                <a:solidFill>
                  <a:schemeClr val="dk1"/>
                </a:solidFill>
                <a:highlight>
                  <a:srgbClr val="DEDFEA"/>
                </a:highlight>
                <a:latin typeface="Century Gothic"/>
                <a:ea typeface="Century Gothic"/>
                <a:cs typeface="Century Gothic"/>
                <a:sym typeface="Century Gothic"/>
              </a:rPr>
              <a:t>Homeless services providers reported that </a:t>
            </a:r>
            <a:r>
              <a:rPr lang="en-US" sz="1800">
                <a:solidFill>
                  <a:schemeClr val="dk1"/>
                </a:solidFill>
                <a:highlight>
                  <a:srgbClr val="DEDFEA"/>
                </a:highlight>
                <a:latin typeface="Century Gothic"/>
                <a:ea typeface="Century Gothic"/>
                <a:cs typeface="Century Gothic"/>
                <a:sym typeface="Century Gothic"/>
              </a:rPr>
              <a:t>clients are provided information about where to obtain assistance with procuring vital documents</a:t>
            </a:r>
            <a:r>
              <a:rPr b="0" i="0" lang="en-US" sz="1800" u="none" cap="none" strike="noStrike">
                <a:solidFill>
                  <a:schemeClr val="dk1"/>
                </a:solidFill>
                <a:highlight>
                  <a:srgbClr val="DEDFEA"/>
                </a:highlight>
                <a:latin typeface="Century Gothic"/>
                <a:ea typeface="Century Gothic"/>
                <a:cs typeface="Century Gothic"/>
                <a:sym typeface="Century Gothic"/>
              </a:rPr>
              <a:t>(i.e. identification, birth certificates, social security cards) </a:t>
            </a:r>
            <a:r>
              <a:rPr lang="en-US" sz="1800">
                <a:solidFill>
                  <a:schemeClr val="dk1"/>
                </a:solidFill>
                <a:highlight>
                  <a:srgbClr val="DEDFEA"/>
                </a:highlight>
                <a:latin typeface="Century Gothic"/>
                <a:ea typeface="Century Gothic"/>
                <a:cs typeface="Century Gothic"/>
                <a:sym typeface="Century Gothic"/>
              </a:rPr>
              <a:t>following</a:t>
            </a:r>
            <a:r>
              <a:rPr b="0" i="0" lang="en-US" sz="1800" u="none" cap="none" strike="noStrike">
                <a:solidFill>
                  <a:schemeClr val="dk1"/>
                </a:solidFill>
                <a:highlight>
                  <a:srgbClr val="DEDFEA"/>
                </a:highlight>
                <a:latin typeface="Century Gothic"/>
                <a:ea typeface="Century Gothic"/>
                <a:cs typeface="Century Gothic"/>
                <a:sym typeface="Century Gothic"/>
              </a:rPr>
              <a:t> assess</a:t>
            </a:r>
            <a:r>
              <a:rPr b="0" i="0" lang="en-US" sz="1800" u="none" cap="none" strike="noStrike">
                <a:solidFill>
                  <a:schemeClr val="dk1"/>
                </a:solidFill>
                <a:latin typeface="Century Gothic"/>
                <a:ea typeface="Century Gothic"/>
                <a:cs typeface="Century Gothic"/>
                <a:sym typeface="Century Gothic"/>
              </a:rPr>
              <a:t>ment. </a:t>
            </a:r>
            <a:r>
              <a:rPr b="1" i="0" lang="en-US" sz="1800" u="none" cap="none" strike="noStrike">
                <a:solidFill>
                  <a:schemeClr val="dk1"/>
                </a:solidFill>
                <a:latin typeface="Century Gothic"/>
                <a:ea typeface="Century Gothic"/>
                <a:cs typeface="Century Gothic"/>
                <a:sym typeface="Century Gothic"/>
              </a:rPr>
              <a:t>Develop relationships</a:t>
            </a:r>
            <a:r>
              <a:rPr b="0" i="0" lang="en-US" sz="1800" u="none" cap="none" strike="noStrike">
                <a:solidFill>
                  <a:schemeClr val="dk1"/>
                </a:solidFill>
                <a:latin typeface="Century Gothic"/>
                <a:ea typeface="Century Gothic"/>
                <a:cs typeface="Century Gothic"/>
                <a:sym typeface="Century Gothic"/>
              </a:rPr>
              <a:t> </a:t>
            </a:r>
            <a:r>
              <a:rPr b="1" i="0" lang="en-US" sz="1800" u="none" cap="none" strike="noStrike">
                <a:solidFill>
                  <a:schemeClr val="dk1"/>
                </a:solidFill>
                <a:latin typeface="Century Gothic"/>
                <a:ea typeface="Century Gothic"/>
                <a:cs typeface="Century Gothic"/>
                <a:sym typeface="Century Gothic"/>
              </a:rPr>
              <a:t>with vital record agencies</a:t>
            </a:r>
            <a:r>
              <a:rPr b="0" i="0" lang="en-US" sz="1800" u="none" cap="none" strike="noStrike">
                <a:solidFill>
                  <a:schemeClr val="dk1"/>
                </a:solidFill>
                <a:latin typeface="Century Gothic"/>
                <a:ea typeface="Century Gothic"/>
                <a:cs typeface="Century Gothic"/>
                <a:sym typeface="Century Gothic"/>
              </a:rPr>
              <a:t>, including the local Social Security Administration office, to streamline access to vital records for persons experiencing homelessness. </a:t>
            </a:r>
            <a:endParaRPr b="0" i="0" sz="1800" u="none" cap="none" strike="noStrike">
              <a:solidFill>
                <a:schemeClr val="dk1"/>
              </a:solidFill>
              <a:latin typeface="Century Gothic"/>
              <a:ea typeface="Century Gothic"/>
              <a:cs typeface="Century Gothic"/>
              <a:sym typeface="Century Gothic"/>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entury Gothic"/>
              <a:ea typeface="Century Gothic"/>
              <a:cs typeface="Century Gothic"/>
              <a:sym typeface="Century Gothic"/>
            </a:endParaRPr>
          </a:p>
          <a:p>
            <a:pPr indent="-342900" lvl="0" marL="457200" marR="0" rtl="0" algn="l">
              <a:lnSpc>
                <a:spcPct val="100000"/>
              </a:lnSpc>
              <a:spcBef>
                <a:spcPts val="0"/>
              </a:spcBef>
              <a:spcAft>
                <a:spcPts val="0"/>
              </a:spcAft>
              <a:buClr>
                <a:schemeClr val="dk1"/>
              </a:buClr>
              <a:buSzPts val="1800"/>
              <a:buFont typeface="Century Gothic"/>
              <a:buChar char="●"/>
            </a:pPr>
            <a:r>
              <a:rPr lang="en-US" sz="1800">
                <a:solidFill>
                  <a:schemeClr val="dk1"/>
                </a:solidFill>
                <a:latin typeface="Century Gothic"/>
                <a:ea typeface="Century Gothic"/>
                <a:cs typeface="Century Gothic"/>
                <a:sym typeface="Century Gothic"/>
              </a:rPr>
              <a:t>Presently there is a </a:t>
            </a:r>
            <a:r>
              <a:rPr lang="en-US" sz="1800">
                <a:solidFill>
                  <a:schemeClr val="dk1"/>
                </a:solidFill>
                <a:latin typeface="Century Gothic"/>
                <a:ea typeface="Century Gothic"/>
                <a:cs typeface="Century Gothic"/>
                <a:sym typeface="Century Gothic"/>
              </a:rPr>
              <a:t>single</a:t>
            </a:r>
            <a:r>
              <a:rPr lang="en-US" sz="1800">
                <a:solidFill>
                  <a:schemeClr val="dk1"/>
                </a:solidFill>
                <a:latin typeface="Century Gothic"/>
                <a:ea typeface="Century Gothic"/>
                <a:cs typeface="Century Gothic"/>
                <a:sym typeface="Century Gothic"/>
              </a:rPr>
              <a:t> assessing agencing (Meeting Ground) within all of Cecil County. Consider strategies for </a:t>
            </a:r>
            <a:r>
              <a:rPr b="1" lang="en-US" sz="1800">
                <a:solidFill>
                  <a:schemeClr val="dk1"/>
                </a:solidFill>
                <a:latin typeface="Century Gothic"/>
                <a:ea typeface="Century Gothic"/>
                <a:cs typeface="Century Gothic"/>
                <a:sym typeface="Century Gothic"/>
              </a:rPr>
              <a:t>reducing the length of time it takes to make initial contact with clients </a:t>
            </a:r>
            <a:r>
              <a:rPr lang="en-US" sz="1800">
                <a:solidFill>
                  <a:schemeClr val="dk1"/>
                </a:solidFill>
                <a:latin typeface="Century Gothic"/>
                <a:ea typeface="Century Gothic"/>
                <a:cs typeface="Century Gothic"/>
                <a:sym typeface="Century Gothic"/>
              </a:rPr>
              <a:t>and complete the assessment and ensuring coverage when the primary staff responsible for conducting assessments is not working. </a:t>
            </a:r>
            <a:endParaRPr sz="1800">
              <a:solidFill>
                <a:schemeClr val="dk1"/>
              </a:solidFill>
              <a:latin typeface="Century Gothic"/>
              <a:ea typeface="Century Gothic"/>
              <a:cs typeface="Century Gothic"/>
              <a:sym typeface="Century Gothic"/>
            </a:endParaRPr>
          </a:p>
          <a:p>
            <a:pPr indent="0" lvl="0" marL="457200" marR="0" rtl="0" algn="l">
              <a:lnSpc>
                <a:spcPct val="100000"/>
              </a:lnSpc>
              <a:spcBef>
                <a:spcPts val="0"/>
              </a:spcBef>
              <a:spcAft>
                <a:spcPts val="0"/>
              </a:spcAft>
              <a:buNone/>
            </a:pPr>
            <a:r>
              <a:t/>
            </a:r>
            <a:endParaRPr b="0" i="0" sz="1800" u="none" cap="none" strike="noStrike">
              <a:solidFill>
                <a:schemeClr val="dk1"/>
              </a:solidFill>
              <a:latin typeface="Century Gothic"/>
              <a:ea typeface="Century Gothic"/>
              <a:cs typeface="Century Gothic"/>
              <a:sym typeface="Century Gothic"/>
            </a:endParaRPr>
          </a:p>
          <a:p>
            <a:pPr indent="-342900" lvl="0" marL="457200" marR="0" rtl="0" algn="l">
              <a:lnSpc>
                <a:spcPct val="100000"/>
              </a:lnSpc>
              <a:spcBef>
                <a:spcPts val="0"/>
              </a:spcBef>
              <a:spcAft>
                <a:spcPts val="0"/>
              </a:spcAft>
              <a:buClr>
                <a:schemeClr val="dk1"/>
              </a:buClr>
              <a:buSzPts val="1800"/>
              <a:buFont typeface="Century Gothic"/>
              <a:buChar char="●"/>
            </a:pPr>
            <a:r>
              <a:rPr b="1" i="0" lang="en-US" sz="1800" u="none" cap="none" strike="noStrike">
                <a:solidFill>
                  <a:schemeClr val="dk1"/>
                </a:solidFill>
                <a:latin typeface="Century Gothic"/>
                <a:ea typeface="Century Gothic"/>
                <a:cs typeface="Century Gothic"/>
                <a:sym typeface="Century Gothic"/>
              </a:rPr>
              <a:t>Develop a universal resource packet</a:t>
            </a:r>
            <a:r>
              <a:rPr b="0" i="0" lang="en-US" sz="1800" u="none" cap="none" strike="noStrike">
                <a:solidFill>
                  <a:schemeClr val="dk1"/>
                </a:solidFill>
                <a:latin typeface="Century Gothic"/>
                <a:ea typeface="Century Gothic"/>
                <a:cs typeface="Century Gothic"/>
                <a:sym typeface="Century Gothic"/>
              </a:rPr>
              <a:t> that all providers can share with people experiencing homelessness to ensure everyone has access to the same information and standardized the client experience. The resource packet should be updated regularly to ensure the information therein is accurate. </a:t>
            </a:r>
            <a:endParaRPr b="0" i="0" sz="1800" u="none" cap="none" strike="noStrike">
              <a:solidFill>
                <a:schemeClr val="dk1"/>
              </a:solidFill>
              <a:latin typeface="Century Gothic"/>
              <a:ea typeface="Century Gothic"/>
              <a:cs typeface="Century Gothic"/>
              <a:sym typeface="Century Gothic"/>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entury Gothic"/>
              <a:ea typeface="Century Gothic"/>
              <a:cs typeface="Century Gothic"/>
              <a:sym typeface="Century Gothic"/>
            </a:endParaRPr>
          </a:p>
        </p:txBody>
      </p:sp>
      <p:pic>
        <p:nvPicPr>
          <p:cNvPr descr="Logo&#10;&#10;Description automatically generated with low confidence" id="169" name="Google Shape;169;p4"/>
          <p:cNvPicPr preferRelativeResize="0"/>
          <p:nvPr/>
        </p:nvPicPr>
        <p:blipFill rotWithShape="1">
          <a:blip r:embed="rId3">
            <a:alphaModFix/>
          </a:blip>
          <a:srcRect b="0" l="0" r="0" t="0"/>
          <a:stretch/>
        </p:blipFill>
        <p:spPr>
          <a:xfrm>
            <a:off x="257174" y="240030"/>
            <a:ext cx="1068980" cy="1236345"/>
          </a:xfrm>
          <a:prstGeom prst="rect">
            <a:avLst/>
          </a:prstGeom>
          <a:noFill/>
          <a:ln>
            <a:noFill/>
          </a:ln>
        </p:spPr>
      </p:pic>
      <p:cxnSp>
        <p:nvCxnSpPr>
          <p:cNvPr id="170" name="Google Shape;170;p4"/>
          <p:cNvCxnSpPr/>
          <p:nvPr/>
        </p:nvCxnSpPr>
        <p:spPr>
          <a:xfrm>
            <a:off x="1490664" y="1476374"/>
            <a:ext cx="9210675" cy="0"/>
          </a:xfrm>
          <a:prstGeom prst="straightConnector1">
            <a:avLst/>
          </a:prstGeom>
          <a:noFill/>
          <a:ln cap="flat" cmpd="sng" w="38100">
            <a:solidFill>
              <a:srgbClr val="60A89E"/>
            </a:solidFill>
            <a:prstDash val="solid"/>
            <a:miter lim="800000"/>
            <a:headEnd len="sm" w="sm" type="none"/>
            <a:tailEnd len="sm" w="sm" type="none"/>
          </a:ln>
        </p:spPr>
      </p:cxnSp>
      <p:sp>
        <p:nvSpPr>
          <p:cNvPr id="171" name="Google Shape;171;p4"/>
          <p:cNvSpPr txBox="1"/>
          <p:nvPr/>
        </p:nvSpPr>
        <p:spPr>
          <a:xfrm>
            <a:off x="1495313" y="427617"/>
            <a:ext cx="9201374" cy="1015663"/>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rgbClr val="50537C"/>
                </a:solidFill>
                <a:latin typeface="Century Gothic"/>
                <a:ea typeface="Century Gothic"/>
                <a:cs typeface="Century Gothic"/>
                <a:sym typeface="Century Gothic"/>
              </a:rPr>
              <a:t>From Homeless to Housed: Coordinated Entry Key Considerations</a:t>
            </a:r>
            <a:endParaRPr b="0" i="0" sz="1400" u="none" cap="none" strike="noStrike">
              <a:solidFill>
                <a:srgbClr val="50537C"/>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600"/>
              <a:buFont typeface="Arial"/>
              <a:buNone/>
            </a:pPr>
            <a:r>
              <a:t/>
            </a:r>
            <a:endParaRPr b="1" i="0" sz="600" u="none" cap="none" strike="noStrike">
              <a:solidFill>
                <a:srgbClr val="30324B"/>
              </a:solidFill>
              <a:latin typeface="Century Gothic"/>
              <a:ea typeface="Century Gothic"/>
              <a:cs typeface="Century Gothic"/>
              <a:sym typeface="Century Gothic"/>
            </a:endParaRPr>
          </a:p>
          <a:p>
            <a:pPr indent="0" lvl="0" marL="0" marR="0" rtl="0" algn="ctr">
              <a:lnSpc>
                <a:spcPct val="100000"/>
              </a:lnSpc>
              <a:spcBef>
                <a:spcPts val="0"/>
              </a:spcBef>
              <a:spcAft>
                <a:spcPts val="0"/>
              </a:spcAft>
              <a:buClr>
                <a:srgbClr val="000000"/>
              </a:buClr>
              <a:buSzPts val="3600"/>
              <a:buFont typeface="Arial"/>
              <a:buNone/>
            </a:pPr>
            <a:r>
              <a:rPr b="1" lang="en-US" sz="3600">
                <a:solidFill>
                  <a:srgbClr val="FFC000"/>
                </a:solidFill>
                <a:latin typeface="Century Gothic"/>
                <a:ea typeface="Century Gothic"/>
                <a:cs typeface="Century Gothic"/>
                <a:sym typeface="Century Gothic"/>
              </a:rPr>
              <a:t>Cecil</a:t>
            </a:r>
            <a:r>
              <a:rPr b="1" i="0" lang="en-US" sz="3600" u="none" cap="none" strike="noStrike">
                <a:solidFill>
                  <a:srgbClr val="FFC000"/>
                </a:solidFill>
                <a:latin typeface="Century Gothic"/>
                <a:ea typeface="Century Gothic"/>
                <a:cs typeface="Century Gothic"/>
                <a:sym typeface="Century Gothic"/>
              </a:rPr>
              <a:t> County</a:t>
            </a:r>
            <a:endParaRPr b="0" i="0" sz="1400" u="none" cap="none" strike="noStrike">
              <a:solidFill>
                <a:srgbClr val="000000"/>
              </a:solidFill>
              <a:latin typeface="Arial"/>
              <a:ea typeface="Arial"/>
              <a:cs typeface="Arial"/>
              <a:sym typeface="Arial"/>
            </a:endParaRPr>
          </a:p>
        </p:txBody>
      </p:sp>
      <p:sp>
        <p:nvSpPr>
          <p:cNvPr id="172" name="Google Shape;172;p4"/>
          <p:cNvSpPr/>
          <p:nvPr/>
        </p:nvSpPr>
        <p:spPr>
          <a:xfrm>
            <a:off x="3834766" y="1737176"/>
            <a:ext cx="2448000" cy="543000"/>
          </a:xfrm>
          <a:prstGeom prst="roundRect">
            <a:avLst>
              <a:gd fmla="val 16667" name="adj"/>
            </a:avLst>
          </a:prstGeom>
          <a:solidFill>
            <a:srgbClr val="50537C"/>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Century Gothic"/>
                <a:ea typeface="Century Gothic"/>
                <a:cs typeface="Century Gothic"/>
                <a:sym typeface="Century Gothic"/>
              </a:rPr>
              <a:t>Assessment</a:t>
            </a:r>
            <a:endParaRPr b="0" i="0" sz="1400" u="none" cap="none" strike="noStrike">
              <a:solidFill>
                <a:srgbClr val="000000"/>
              </a:solidFill>
              <a:latin typeface="Arial"/>
              <a:ea typeface="Arial"/>
              <a:cs typeface="Arial"/>
              <a:sym typeface="Arial"/>
            </a:endParaRPr>
          </a:p>
        </p:txBody>
      </p:sp>
      <p:sp>
        <p:nvSpPr>
          <p:cNvPr id="173" name="Google Shape;173;p4"/>
          <p:cNvSpPr txBox="1"/>
          <p:nvPr/>
        </p:nvSpPr>
        <p:spPr>
          <a:xfrm>
            <a:off x="10416225" y="10389700"/>
            <a:ext cx="15903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50537C"/>
                </a:solidFill>
                <a:latin typeface="Century Gothic"/>
                <a:ea typeface="Century Gothic"/>
                <a:cs typeface="Century Gothic"/>
                <a:sym typeface="Century Gothic"/>
              </a:rPr>
              <a:t>December 2022</a:t>
            </a:r>
            <a:endParaRPr b="0" i="0" sz="1400" u="none" cap="none" strike="noStrike">
              <a:solidFill>
                <a:srgbClr val="50537C"/>
              </a:solidFill>
              <a:latin typeface="Century Gothic"/>
              <a:ea typeface="Century Gothic"/>
              <a:cs typeface="Century Gothic"/>
              <a:sym typeface="Century Gothic"/>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g1c5962e6bd9_0_2"/>
          <p:cNvSpPr/>
          <p:nvPr/>
        </p:nvSpPr>
        <p:spPr>
          <a:xfrm>
            <a:off x="853440" y="2083831"/>
            <a:ext cx="10485000" cy="7974600"/>
          </a:xfrm>
          <a:prstGeom prst="rect">
            <a:avLst/>
          </a:prstGeom>
          <a:solidFill>
            <a:srgbClr val="E9F3F2"/>
          </a:solidFill>
          <a:ln>
            <a:noFill/>
          </a:ln>
          <a:effectLst>
            <a:outerShdw blurRad="50800" rotWithShape="0" algn="t" dir="54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entury Gothic"/>
              <a:ea typeface="Century Gothic"/>
              <a:cs typeface="Century Gothic"/>
              <a:sym typeface="Century Gothic"/>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entury Gothic"/>
              <a:ea typeface="Century Gothic"/>
              <a:cs typeface="Century Gothic"/>
              <a:sym typeface="Century Gothic"/>
            </a:endParaRPr>
          </a:p>
          <a:p>
            <a:pPr indent="-342900" lvl="0" marL="457200" marR="0" rtl="0" algn="l">
              <a:lnSpc>
                <a:spcPct val="100000"/>
              </a:lnSpc>
              <a:spcBef>
                <a:spcPts val="0"/>
              </a:spcBef>
              <a:spcAft>
                <a:spcPts val="0"/>
              </a:spcAft>
              <a:buClr>
                <a:schemeClr val="dk1"/>
              </a:buClr>
              <a:buSzPts val="1800"/>
              <a:buFont typeface="Century Gothic"/>
              <a:buChar char="●"/>
            </a:pPr>
            <a:r>
              <a:rPr b="1" i="0" lang="en-US" sz="1800" u="none" cap="none" strike="noStrike">
                <a:solidFill>
                  <a:schemeClr val="dk1"/>
                </a:solidFill>
                <a:latin typeface="Century Gothic"/>
                <a:ea typeface="Century Gothic"/>
                <a:cs typeface="Century Gothic"/>
                <a:sym typeface="Century Gothic"/>
                <a:extLst>
                  <a:ext uri="http://customooxmlschemas.google.com/">
                    <go:slidesCustomData xmlns:go="http://customooxmlschemas.google.com/" textRoundtripDataId="1"/>
                  </a:ext>
                </a:extLst>
              </a:rPr>
              <a:t>Case conferenc</a:t>
            </a:r>
            <a:r>
              <a:rPr b="1" lang="en-US" sz="1800">
                <a:solidFill>
                  <a:schemeClr val="dk1"/>
                </a:solidFill>
                <a:latin typeface="Century Gothic"/>
                <a:ea typeface="Century Gothic"/>
                <a:cs typeface="Century Gothic"/>
                <a:sym typeface="Century Gothic"/>
                <a:extLst>
                  <a:ext uri="http://customooxmlschemas.google.com/">
                    <go:slidesCustomData xmlns:go="http://customooxmlschemas.google.com/" textRoundtripDataId="2"/>
                  </a:ext>
                </a:extLst>
              </a:rPr>
              <a:t>ing </a:t>
            </a:r>
            <a:r>
              <a:rPr lang="en-US" sz="1800">
                <a:solidFill>
                  <a:schemeClr val="dk1"/>
                </a:solidFill>
                <a:latin typeface="Century Gothic"/>
                <a:ea typeface="Century Gothic"/>
                <a:cs typeface="Century Gothic"/>
                <a:sym typeface="Century Gothic"/>
                <a:extLst>
                  <a:ext uri="http://customooxmlschemas.google.com/">
                    <go:slidesCustomData xmlns:go="http://customooxmlschemas.google.com/" textRoundtripDataId="3"/>
                  </a:ext>
                </a:extLst>
              </a:rPr>
              <a:t>currently comprises two provider staff coming together to problem solve hard to house clients. Work collaboratively to develop and </a:t>
            </a:r>
            <a:r>
              <a:rPr b="1" lang="en-US" sz="1800">
                <a:solidFill>
                  <a:schemeClr val="dk1"/>
                </a:solidFill>
                <a:latin typeface="Century Gothic"/>
                <a:ea typeface="Century Gothic"/>
                <a:cs typeface="Century Gothic"/>
                <a:sym typeface="Century Gothic"/>
                <a:extLst>
                  <a:ext uri="http://customooxmlschemas.google.com/">
                    <go:slidesCustomData xmlns:go="http://customooxmlschemas.google.com/" textRoundtripDataId="4"/>
                  </a:ext>
                </a:extLst>
              </a:rPr>
              <a:t>implement a case conference protocol</a:t>
            </a:r>
            <a:r>
              <a:rPr lang="en-US" sz="1800">
                <a:solidFill>
                  <a:schemeClr val="dk1"/>
                </a:solidFill>
                <a:latin typeface="Century Gothic"/>
                <a:ea typeface="Century Gothic"/>
                <a:cs typeface="Century Gothic"/>
                <a:sym typeface="Century Gothic"/>
                <a:extLst>
                  <a:ext uri="http://customooxmlschemas.google.com/">
                    <go:slidesCustomData xmlns:go="http://customooxmlschemas.google.com/" textRoundtripDataId="5"/>
                  </a:ext>
                </a:extLst>
              </a:rPr>
              <a:t> aligned with the MD BoS CoC Coordinated Entry Policies &amp; Procedures. Case conferences may take various forms, but generally constitute any meetings of coordinated entry staff from multiple projects and agencies to discuss cases, resolve barriers to housing, and make decisions about priority, eligibility, enrollment, termination, and appeal.</a:t>
            </a:r>
            <a:endParaRPr b="0" i="0" sz="1800" u="none" cap="none" strike="noStrike">
              <a:solidFill>
                <a:schemeClr val="dk1"/>
              </a:solidFill>
              <a:latin typeface="Century Gothic"/>
              <a:ea typeface="Century Gothic"/>
              <a:cs typeface="Century Gothic"/>
              <a:sym typeface="Century Gothic"/>
              <a:extLst>
                <a:ext uri="http://customooxmlschemas.google.com/">
                  <go:slidesCustomData xmlns:go="http://customooxmlschemas.google.com/" textRoundtripDataId="6"/>
                </a:ext>
              </a:extLst>
            </a:endParaRPr>
          </a:p>
          <a:p>
            <a:pPr indent="0" lvl="0" marL="457200" marR="0" rtl="0" algn="l">
              <a:lnSpc>
                <a:spcPct val="100000"/>
              </a:lnSpc>
              <a:spcBef>
                <a:spcPts val="0"/>
              </a:spcBef>
              <a:spcAft>
                <a:spcPts val="0"/>
              </a:spcAft>
              <a:buNone/>
            </a:pPr>
            <a:r>
              <a:t/>
            </a:r>
            <a:endParaRPr sz="1800">
              <a:solidFill>
                <a:schemeClr val="dk1"/>
              </a:solidFill>
              <a:latin typeface="Century Gothic"/>
              <a:ea typeface="Century Gothic"/>
              <a:cs typeface="Century Gothic"/>
              <a:sym typeface="Century Gothic"/>
              <a:extLst>
                <a:ext uri="http://customooxmlschemas.google.com/">
                  <go:slidesCustomData xmlns:go="http://customooxmlschemas.google.com/" textRoundtripDataId="7"/>
                </a:ext>
              </a:extLst>
            </a:endParaRPr>
          </a:p>
          <a:p>
            <a:pPr indent="-342900" lvl="0" marL="457200" marR="0" rtl="0" algn="l">
              <a:lnSpc>
                <a:spcPct val="100000"/>
              </a:lnSpc>
              <a:spcBef>
                <a:spcPts val="0"/>
              </a:spcBef>
              <a:spcAft>
                <a:spcPts val="0"/>
              </a:spcAft>
              <a:buClr>
                <a:schemeClr val="dk1"/>
              </a:buClr>
              <a:buSzPts val="1800"/>
              <a:buFont typeface="Century Gothic"/>
              <a:buChar char="●"/>
            </a:pPr>
            <a:r>
              <a:rPr b="0" i="0" lang="en-US" sz="1800" u="none" cap="none" strike="noStrike">
                <a:solidFill>
                  <a:schemeClr val="dk1"/>
                </a:solidFill>
                <a:latin typeface="Century Gothic"/>
                <a:ea typeface="Century Gothic"/>
                <a:cs typeface="Century Gothic"/>
                <a:sym typeface="Century Gothic"/>
                <a:extLst>
                  <a:ext uri="http://customooxmlschemas.google.com/">
                    <go:slidesCustomData xmlns:go="http://customooxmlschemas.google.com/" textRoundtripDataId="8"/>
                  </a:ext>
                </a:extLst>
              </a:rPr>
              <a:t>The By-Name list (BNL) is currently sorted based on Self-Sufficiency Matrix (SSM) score with </a:t>
            </a:r>
            <a:r>
              <a:rPr lang="en-US" sz="1800">
                <a:solidFill>
                  <a:schemeClr val="dk1"/>
                </a:solidFill>
                <a:latin typeface="Century Gothic"/>
                <a:ea typeface="Century Gothic"/>
                <a:cs typeface="Century Gothic"/>
                <a:sym typeface="Century Gothic"/>
                <a:extLst>
                  <a:ext uri="http://customooxmlschemas.google.com/">
                    <go:slidesCustomData xmlns:go="http://customooxmlschemas.google.com/" textRoundtripDataId="9"/>
                  </a:ext>
                </a:extLst>
              </a:rPr>
              <a:t>the tiebreaker of length of time homeless</a:t>
            </a:r>
            <a:r>
              <a:rPr b="0" i="0" lang="en-US" sz="1800" u="none" cap="none" strike="noStrike">
                <a:solidFill>
                  <a:schemeClr val="dk1"/>
                </a:solidFill>
                <a:latin typeface="Century Gothic"/>
                <a:ea typeface="Century Gothic"/>
                <a:cs typeface="Century Gothic"/>
                <a:sym typeface="Century Gothic"/>
                <a:extLst>
                  <a:ext uri="http://customooxmlschemas.google.com/">
                    <go:slidesCustomData xmlns:go="http://customooxmlschemas.google.com/" textRoundtripDataId="10"/>
                  </a:ext>
                </a:extLst>
              </a:rPr>
              <a:t>.</a:t>
            </a:r>
            <a:r>
              <a:rPr b="0" i="0" lang="en-US" sz="1800" u="none" cap="none" strike="noStrike">
                <a:solidFill>
                  <a:schemeClr val="dk1"/>
                </a:solidFill>
                <a:latin typeface="Century Gothic"/>
                <a:ea typeface="Century Gothic"/>
                <a:cs typeface="Century Gothic"/>
                <a:sym typeface="Century Gothic"/>
              </a:rPr>
              <a:t> In the future the BNL will be pulled directly from HMIS and will be </a:t>
            </a:r>
            <a:r>
              <a:rPr b="1" i="0" lang="en-US" sz="1800" u="none" cap="none" strike="noStrike">
                <a:solidFill>
                  <a:schemeClr val="dk1"/>
                </a:solidFill>
                <a:latin typeface="Century Gothic"/>
                <a:ea typeface="Century Gothic"/>
                <a:cs typeface="Century Gothic"/>
                <a:sym typeface="Century Gothic"/>
              </a:rPr>
              <a:t>sortable </a:t>
            </a:r>
            <a:r>
              <a:rPr b="0" i="0" lang="en-US" sz="1800" u="none" cap="none" strike="noStrike">
                <a:solidFill>
                  <a:schemeClr val="dk1"/>
                </a:solidFill>
                <a:latin typeface="Century Gothic"/>
                <a:ea typeface="Century Gothic"/>
                <a:cs typeface="Century Gothic"/>
                <a:sym typeface="Century Gothic"/>
              </a:rPr>
              <a:t>based on a number of factors including SSM score, chronic homeless status, disability status, and length of time homeless. </a:t>
            </a:r>
            <a:r>
              <a:rPr b="1" i="0" lang="en-US" sz="1800" u="none" cap="none" strike="noStrike">
                <a:solidFill>
                  <a:schemeClr val="dk1"/>
                </a:solidFill>
                <a:latin typeface="Century Gothic"/>
                <a:ea typeface="Century Gothic"/>
                <a:cs typeface="Century Gothic"/>
                <a:sym typeface="Century Gothic"/>
              </a:rPr>
              <a:t>See next slide for MD BoS CoC Prioritization Order.</a:t>
            </a:r>
            <a:r>
              <a:rPr b="0" i="0" lang="en-US" sz="1800" u="none" cap="none" strike="noStrike">
                <a:solidFill>
                  <a:schemeClr val="dk1"/>
                </a:solidFill>
                <a:latin typeface="Century Gothic"/>
                <a:ea typeface="Century Gothic"/>
                <a:cs typeface="Century Gothic"/>
                <a:sym typeface="Century Gothic"/>
              </a:rPr>
              <a:t> </a:t>
            </a:r>
            <a:endParaRPr b="0" i="0" sz="1800" u="none" cap="none" strike="noStrike">
              <a:solidFill>
                <a:schemeClr val="dk1"/>
              </a:solidFill>
              <a:latin typeface="Century Gothic"/>
              <a:ea typeface="Century Gothic"/>
              <a:cs typeface="Century Gothic"/>
              <a:sym typeface="Century Gothic"/>
            </a:endParaRPr>
          </a:p>
          <a:p>
            <a:pPr indent="0" lvl="0" marL="45720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entury Gothic"/>
              <a:ea typeface="Century Gothic"/>
              <a:cs typeface="Century Gothic"/>
              <a:sym typeface="Century Gothic"/>
            </a:endParaRPr>
          </a:p>
          <a:p>
            <a:pPr indent="-342900" lvl="0" marL="457200" marR="0" rtl="0" algn="l">
              <a:lnSpc>
                <a:spcPct val="100000"/>
              </a:lnSpc>
              <a:spcBef>
                <a:spcPts val="0"/>
              </a:spcBef>
              <a:spcAft>
                <a:spcPts val="0"/>
              </a:spcAft>
              <a:buClr>
                <a:schemeClr val="dk1"/>
              </a:buClr>
              <a:buSzPts val="1800"/>
              <a:buFont typeface="Century Gothic"/>
              <a:buChar char="●"/>
            </a:pPr>
            <a:r>
              <a:rPr b="0" i="0" lang="en-US" sz="1800" u="none" cap="none" strike="noStrike">
                <a:solidFill>
                  <a:schemeClr val="dk1"/>
                </a:solidFill>
                <a:latin typeface="Century Gothic"/>
                <a:ea typeface="Century Gothic"/>
                <a:cs typeface="Century Gothic"/>
                <a:sym typeface="Century Gothic"/>
              </a:rPr>
              <a:t>Clients that have made </a:t>
            </a:r>
            <a:r>
              <a:rPr b="1" i="0" lang="en-US" sz="1800" u="none" cap="none" strike="noStrike">
                <a:solidFill>
                  <a:schemeClr val="dk1"/>
                </a:solidFill>
                <a:latin typeface="Century Gothic"/>
                <a:ea typeface="Century Gothic"/>
                <a:cs typeface="Century Gothic"/>
                <a:sym typeface="Century Gothic"/>
              </a:rPr>
              <a:t>no contact with the CoC in 90 days are considered inactive </a:t>
            </a:r>
            <a:r>
              <a:rPr b="0" i="0" lang="en-US" sz="1800" u="none" cap="none" strike="noStrike">
                <a:solidFill>
                  <a:schemeClr val="dk1"/>
                </a:solidFill>
                <a:latin typeface="Century Gothic"/>
                <a:ea typeface="Century Gothic"/>
                <a:cs typeface="Century Gothic"/>
                <a:sym typeface="Century Gothic"/>
              </a:rPr>
              <a:t>and removed from the BNL. This is consistent with MD BoS CoC policy, which states that </a:t>
            </a:r>
            <a:r>
              <a:rPr b="0" i="1" lang="en-US" sz="1800" u="none" cap="none" strike="noStrike">
                <a:solidFill>
                  <a:schemeClr val="dk1"/>
                </a:solidFill>
                <a:latin typeface="Century Gothic"/>
                <a:ea typeface="Century Gothic"/>
                <a:cs typeface="Century Gothic"/>
                <a:sym typeface="Century Gothic"/>
              </a:rPr>
              <a:t>participants who are not located and have not received any CoC services within the previous 90 days, as documented in HMIS will be moved from active to inactive status. Participants making contact with the system, once moved to the inactive list, will be immediately reinstated to active.  Intake staff will complete an updated assessment </a:t>
            </a:r>
            <a:r>
              <a:rPr b="0" i="0" lang="en-US" sz="1800" u="none" cap="none" strike="noStrike">
                <a:solidFill>
                  <a:schemeClr val="dk1"/>
                </a:solidFill>
                <a:latin typeface="Century Gothic"/>
                <a:ea typeface="Century Gothic"/>
                <a:cs typeface="Century Gothic"/>
                <a:sym typeface="Century Gothic"/>
              </a:rPr>
              <a:t>(re-assessment policy will be established by the CE workgroup)</a:t>
            </a:r>
            <a:r>
              <a:rPr b="0" i="1" lang="en-US" sz="1800" u="none" cap="none" strike="noStrike">
                <a:solidFill>
                  <a:schemeClr val="dk1"/>
                </a:solidFill>
                <a:latin typeface="Century Gothic"/>
                <a:ea typeface="Century Gothic"/>
                <a:cs typeface="Century Gothic"/>
                <a:sym typeface="Century Gothic"/>
              </a:rPr>
              <a:t>.</a:t>
            </a:r>
            <a:endParaRPr b="0" i="1" sz="1800" u="none" cap="none" strike="noStrike">
              <a:solidFill>
                <a:schemeClr val="dk1"/>
              </a:solidFill>
              <a:latin typeface="Century Gothic"/>
              <a:ea typeface="Century Gothic"/>
              <a:cs typeface="Century Gothic"/>
              <a:sym typeface="Century Gothic"/>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entury Gothic"/>
              <a:ea typeface="Century Gothic"/>
              <a:cs typeface="Century Gothic"/>
              <a:sym typeface="Century Gothic"/>
            </a:endParaRPr>
          </a:p>
        </p:txBody>
      </p:sp>
      <p:pic>
        <p:nvPicPr>
          <p:cNvPr descr="Logo&#10;&#10;Description automatically generated with low confidence" id="179" name="Google Shape;179;g1c5962e6bd9_0_2"/>
          <p:cNvPicPr preferRelativeResize="0"/>
          <p:nvPr/>
        </p:nvPicPr>
        <p:blipFill rotWithShape="1">
          <a:blip r:embed="rId3">
            <a:alphaModFix/>
          </a:blip>
          <a:srcRect b="0" l="0" r="0" t="0"/>
          <a:stretch/>
        </p:blipFill>
        <p:spPr>
          <a:xfrm>
            <a:off x="257174" y="240030"/>
            <a:ext cx="1068980" cy="1236345"/>
          </a:xfrm>
          <a:prstGeom prst="rect">
            <a:avLst/>
          </a:prstGeom>
          <a:noFill/>
          <a:ln>
            <a:noFill/>
          </a:ln>
        </p:spPr>
      </p:pic>
      <p:cxnSp>
        <p:nvCxnSpPr>
          <p:cNvPr id="180" name="Google Shape;180;g1c5962e6bd9_0_2"/>
          <p:cNvCxnSpPr/>
          <p:nvPr/>
        </p:nvCxnSpPr>
        <p:spPr>
          <a:xfrm>
            <a:off x="1490664" y="1476374"/>
            <a:ext cx="9210600" cy="0"/>
          </a:xfrm>
          <a:prstGeom prst="straightConnector1">
            <a:avLst/>
          </a:prstGeom>
          <a:noFill/>
          <a:ln cap="flat" cmpd="sng" w="38100">
            <a:solidFill>
              <a:srgbClr val="60A89E"/>
            </a:solidFill>
            <a:prstDash val="solid"/>
            <a:miter lim="800000"/>
            <a:headEnd len="sm" w="sm" type="none"/>
            <a:tailEnd len="sm" w="sm" type="none"/>
          </a:ln>
        </p:spPr>
      </p:cxnSp>
      <p:sp>
        <p:nvSpPr>
          <p:cNvPr id="181" name="Google Shape;181;g1c5962e6bd9_0_2"/>
          <p:cNvSpPr txBox="1"/>
          <p:nvPr/>
        </p:nvSpPr>
        <p:spPr>
          <a:xfrm>
            <a:off x="1495313" y="427617"/>
            <a:ext cx="9201300" cy="10158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1800"/>
              <a:buFont typeface="Arial"/>
              <a:buNone/>
            </a:pPr>
            <a:r>
              <a:rPr b="1" i="0" lang="en-US" sz="1800" u="none" cap="none" strike="noStrike">
                <a:solidFill>
                  <a:srgbClr val="50537C"/>
                </a:solidFill>
                <a:latin typeface="Century Gothic"/>
                <a:ea typeface="Century Gothic"/>
                <a:cs typeface="Century Gothic"/>
                <a:sym typeface="Century Gothic"/>
              </a:rPr>
              <a:t>From Homeless to Housed: Coordinated Entry Key Considerations</a:t>
            </a:r>
            <a:endParaRPr b="1" i="0" sz="1800" u="none" cap="none" strike="noStrike">
              <a:solidFill>
                <a:srgbClr val="50537C"/>
              </a:solidFill>
              <a:latin typeface="Century Gothic"/>
              <a:ea typeface="Century Gothic"/>
              <a:cs typeface="Century Gothic"/>
              <a:sym typeface="Century Gothic"/>
            </a:endParaRPr>
          </a:p>
          <a:p>
            <a:pPr indent="0" lvl="0" marL="0" marR="0" rtl="0" algn="ctr">
              <a:lnSpc>
                <a:spcPct val="100000"/>
              </a:lnSpc>
              <a:spcBef>
                <a:spcPts val="0"/>
              </a:spcBef>
              <a:spcAft>
                <a:spcPts val="0"/>
              </a:spcAft>
              <a:buClr>
                <a:srgbClr val="000000"/>
              </a:buClr>
              <a:buSzPts val="600"/>
              <a:buFont typeface="Arial"/>
              <a:buNone/>
            </a:pPr>
            <a:r>
              <a:t/>
            </a:r>
            <a:endParaRPr b="1" i="0" sz="600" u="none" cap="none" strike="noStrike">
              <a:solidFill>
                <a:srgbClr val="30324B"/>
              </a:solidFill>
              <a:latin typeface="Century Gothic"/>
              <a:ea typeface="Century Gothic"/>
              <a:cs typeface="Century Gothic"/>
              <a:sym typeface="Century Gothic"/>
            </a:endParaRPr>
          </a:p>
          <a:p>
            <a:pPr indent="0" lvl="0" marL="0" marR="0" rtl="0" algn="ctr">
              <a:lnSpc>
                <a:spcPct val="100000"/>
              </a:lnSpc>
              <a:spcBef>
                <a:spcPts val="0"/>
              </a:spcBef>
              <a:spcAft>
                <a:spcPts val="0"/>
              </a:spcAft>
              <a:buClr>
                <a:srgbClr val="000000"/>
              </a:buClr>
              <a:buSzPts val="3600"/>
              <a:buFont typeface="Arial"/>
              <a:buNone/>
            </a:pPr>
            <a:r>
              <a:rPr b="1" lang="en-US" sz="3600">
                <a:solidFill>
                  <a:srgbClr val="FFC000"/>
                </a:solidFill>
                <a:latin typeface="Century Gothic"/>
                <a:ea typeface="Century Gothic"/>
                <a:cs typeface="Century Gothic"/>
                <a:sym typeface="Century Gothic"/>
              </a:rPr>
              <a:t>Cecil</a:t>
            </a:r>
            <a:r>
              <a:rPr b="1" i="0" lang="en-US" sz="3600" u="none" cap="none" strike="noStrike">
                <a:solidFill>
                  <a:srgbClr val="FFC000"/>
                </a:solidFill>
                <a:latin typeface="Century Gothic"/>
                <a:ea typeface="Century Gothic"/>
                <a:cs typeface="Century Gothic"/>
                <a:sym typeface="Century Gothic"/>
              </a:rPr>
              <a:t> County</a:t>
            </a:r>
            <a:endParaRPr b="0" i="0" sz="1400" u="none" cap="none" strike="noStrike">
              <a:solidFill>
                <a:srgbClr val="000000"/>
              </a:solidFill>
              <a:latin typeface="Arial"/>
              <a:ea typeface="Arial"/>
              <a:cs typeface="Arial"/>
              <a:sym typeface="Arial"/>
            </a:endParaRPr>
          </a:p>
        </p:txBody>
      </p:sp>
      <p:sp>
        <p:nvSpPr>
          <p:cNvPr id="182" name="Google Shape;182;g1c5962e6bd9_0_2"/>
          <p:cNvSpPr/>
          <p:nvPr/>
        </p:nvSpPr>
        <p:spPr>
          <a:xfrm>
            <a:off x="6282691" y="1737175"/>
            <a:ext cx="2448000" cy="543000"/>
          </a:xfrm>
          <a:prstGeom prst="roundRect">
            <a:avLst>
              <a:gd fmla="val 16667" name="adj"/>
            </a:avLst>
          </a:prstGeom>
          <a:solidFill>
            <a:srgbClr val="60A89E"/>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Century Gothic"/>
                <a:ea typeface="Century Gothic"/>
                <a:cs typeface="Century Gothic"/>
                <a:sym typeface="Century Gothic"/>
              </a:rPr>
              <a:t>Prioritization</a:t>
            </a:r>
            <a:endParaRPr b="0" i="0" sz="1400" u="none" cap="none" strike="noStrike">
              <a:solidFill>
                <a:srgbClr val="000000"/>
              </a:solidFill>
              <a:latin typeface="Arial"/>
              <a:ea typeface="Arial"/>
              <a:cs typeface="Arial"/>
              <a:sym typeface="Arial"/>
            </a:endParaRPr>
          </a:p>
        </p:txBody>
      </p:sp>
      <p:sp>
        <p:nvSpPr>
          <p:cNvPr id="183" name="Google Shape;183;g1c5962e6bd9_0_2"/>
          <p:cNvSpPr txBox="1"/>
          <p:nvPr/>
        </p:nvSpPr>
        <p:spPr>
          <a:xfrm>
            <a:off x="10416225" y="10389700"/>
            <a:ext cx="15903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50537C"/>
                </a:solidFill>
                <a:latin typeface="Century Gothic"/>
                <a:ea typeface="Century Gothic"/>
                <a:cs typeface="Century Gothic"/>
                <a:sym typeface="Century Gothic"/>
              </a:rPr>
              <a:t>December 2022</a:t>
            </a:r>
            <a:endParaRPr b="0" i="0" sz="1400" u="none" cap="none" strike="noStrike">
              <a:solidFill>
                <a:srgbClr val="50537C"/>
              </a:solidFill>
              <a:latin typeface="Century Gothic"/>
              <a:ea typeface="Century Gothic"/>
              <a:cs typeface="Century Gothic"/>
              <a:sym typeface="Century Gothic"/>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5"/>
          <p:cNvSpPr/>
          <p:nvPr/>
        </p:nvSpPr>
        <p:spPr>
          <a:xfrm>
            <a:off x="853440" y="2083831"/>
            <a:ext cx="10485120" cy="7974565"/>
          </a:xfrm>
          <a:prstGeom prst="rect">
            <a:avLst/>
          </a:prstGeom>
          <a:solidFill>
            <a:srgbClr val="E9F3F2"/>
          </a:solidFill>
          <a:ln>
            <a:noFill/>
          </a:ln>
          <a:effectLst>
            <a:outerShdw blurRad="50800" rotWithShape="0" algn="t" dir="54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entury Gothic"/>
              <a:ea typeface="Century Gothic"/>
              <a:cs typeface="Century Gothic"/>
              <a:sym typeface="Century Gothic"/>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entury Gothic"/>
              <a:ea typeface="Century Gothic"/>
              <a:cs typeface="Century Gothic"/>
              <a:sym typeface="Century Gothic"/>
            </a:endParaRPr>
          </a:p>
          <a:p>
            <a:pPr indent="-342900" lvl="0" marL="457200" marR="0" rtl="0" algn="l">
              <a:lnSpc>
                <a:spcPct val="100000"/>
              </a:lnSpc>
              <a:spcBef>
                <a:spcPts val="0"/>
              </a:spcBef>
              <a:spcAft>
                <a:spcPts val="0"/>
              </a:spcAft>
              <a:buClr>
                <a:schemeClr val="dk1"/>
              </a:buClr>
              <a:buSzPts val="1800"/>
              <a:buFont typeface="Century Gothic"/>
              <a:buChar char="●"/>
            </a:pPr>
            <a:r>
              <a:rPr b="0" i="0" lang="en-US" sz="1800" u="none" cap="none" strike="noStrike">
                <a:solidFill>
                  <a:schemeClr val="dk1"/>
                </a:solidFill>
                <a:latin typeface="Century Gothic"/>
                <a:ea typeface="Century Gothic"/>
                <a:cs typeface="Century Gothic"/>
                <a:sym typeface="Century Gothic"/>
              </a:rPr>
              <a:t>The MD BoS CoC has adopted the following </a:t>
            </a:r>
            <a:r>
              <a:rPr b="1" i="0" lang="en-US" sz="1800" u="none" cap="none" strike="noStrike">
                <a:solidFill>
                  <a:schemeClr val="dk1"/>
                </a:solidFill>
                <a:latin typeface="Century Gothic"/>
                <a:ea typeface="Century Gothic"/>
                <a:cs typeface="Century Gothic"/>
                <a:sym typeface="Century Gothic"/>
              </a:rPr>
              <a:t>prioritization order </a:t>
            </a:r>
            <a:r>
              <a:rPr b="0" i="0" lang="en-US" sz="1800" u="none" cap="none" strike="noStrike">
                <a:solidFill>
                  <a:schemeClr val="dk1"/>
                </a:solidFill>
                <a:latin typeface="Century Gothic"/>
                <a:ea typeface="Century Gothic"/>
                <a:cs typeface="Century Gothic"/>
                <a:sym typeface="Century Gothic"/>
              </a:rPr>
              <a:t>for CoC housing programs: </a:t>
            </a:r>
            <a:endParaRPr b="0" i="0" sz="1800" u="none" cap="none" strike="noStrike">
              <a:solidFill>
                <a:schemeClr val="dk1"/>
              </a:solidFill>
              <a:latin typeface="Century Gothic"/>
              <a:ea typeface="Century Gothic"/>
              <a:cs typeface="Century Gothic"/>
              <a:sym typeface="Century Gothic"/>
            </a:endParaRPr>
          </a:p>
          <a:p>
            <a:pPr indent="-342900" lvl="1" marL="914400" marR="0" rtl="0" algn="l">
              <a:lnSpc>
                <a:spcPct val="100000"/>
              </a:lnSpc>
              <a:spcBef>
                <a:spcPts val="0"/>
              </a:spcBef>
              <a:spcAft>
                <a:spcPts val="0"/>
              </a:spcAft>
              <a:buClr>
                <a:schemeClr val="dk1"/>
              </a:buClr>
              <a:buSzPts val="1800"/>
              <a:buFont typeface="Century Gothic"/>
              <a:buChar char="○"/>
            </a:pPr>
            <a:r>
              <a:rPr b="0" i="0" lang="en-US" sz="1800" u="none" cap="none" strike="noStrike">
                <a:solidFill>
                  <a:schemeClr val="dk1"/>
                </a:solidFill>
                <a:latin typeface="Century Gothic"/>
                <a:ea typeface="Century Gothic"/>
                <a:cs typeface="Century Gothic"/>
                <a:sym typeface="Century Gothic"/>
              </a:rPr>
              <a:t>1. Chronically homeless individuals and families with the longest history of homelessness and with the most severe service needs, as established in the SSM.    </a:t>
            </a:r>
            <a:endParaRPr b="0" i="0" sz="1800" u="none" cap="none" strike="noStrike">
              <a:solidFill>
                <a:schemeClr val="dk1"/>
              </a:solidFill>
              <a:latin typeface="Century Gothic"/>
              <a:ea typeface="Century Gothic"/>
              <a:cs typeface="Century Gothic"/>
              <a:sym typeface="Century Gothic"/>
            </a:endParaRPr>
          </a:p>
          <a:p>
            <a:pPr indent="-342900" lvl="1" marL="914400" marR="0" rtl="0" algn="l">
              <a:lnSpc>
                <a:spcPct val="100000"/>
              </a:lnSpc>
              <a:spcBef>
                <a:spcPts val="0"/>
              </a:spcBef>
              <a:spcAft>
                <a:spcPts val="0"/>
              </a:spcAft>
              <a:buClr>
                <a:schemeClr val="dk1"/>
              </a:buClr>
              <a:buSzPts val="1800"/>
              <a:buFont typeface="Century Gothic"/>
              <a:buChar char="○"/>
            </a:pPr>
            <a:r>
              <a:rPr b="0" i="0" lang="en-US" sz="1800" u="none" cap="none" strike="noStrike">
                <a:solidFill>
                  <a:schemeClr val="dk1"/>
                </a:solidFill>
                <a:latin typeface="Century Gothic"/>
                <a:ea typeface="Century Gothic"/>
                <a:cs typeface="Century Gothic"/>
                <a:sym typeface="Century Gothic"/>
              </a:rPr>
              <a:t>2. Chronically homeless individuals and families with the longest history of homelessness but without severe service needs. </a:t>
            </a:r>
            <a:endParaRPr b="0" i="0" sz="1800" u="none" cap="none" strike="noStrike">
              <a:solidFill>
                <a:schemeClr val="dk1"/>
              </a:solidFill>
              <a:latin typeface="Century Gothic"/>
              <a:ea typeface="Century Gothic"/>
              <a:cs typeface="Century Gothic"/>
              <a:sym typeface="Century Gothic"/>
            </a:endParaRPr>
          </a:p>
          <a:p>
            <a:pPr indent="-342900" lvl="1" marL="914400" marR="0" rtl="0" algn="l">
              <a:lnSpc>
                <a:spcPct val="100000"/>
              </a:lnSpc>
              <a:spcBef>
                <a:spcPts val="0"/>
              </a:spcBef>
              <a:spcAft>
                <a:spcPts val="0"/>
              </a:spcAft>
              <a:buClr>
                <a:schemeClr val="dk1"/>
              </a:buClr>
              <a:buSzPts val="1800"/>
              <a:buFont typeface="Century Gothic"/>
              <a:buChar char="○"/>
            </a:pPr>
            <a:r>
              <a:rPr b="0" i="0" lang="en-US" sz="1800" u="none" cap="none" strike="noStrike">
                <a:solidFill>
                  <a:schemeClr val="dk1"/>
                </a:solidFill>
                <a:latin typeface="Century Gothic"/>
                <a:ea typeface="Century Gothic"/>
                <a:cs typeface="Century Gothic"/>
                <a:sym typeface="Century Gothic"/>
              </a:rPr>
              <a:t>3. Chronically homeless individuals and families with the most severe service needs. </a:t>
            </a:r>
            <a:endParaRPr b="0" i="0" sz="1800" u="none" cap="none" strike="noStrike">
              <a:solidFill>
                <a:schemeClr val="dk1"/>
              </a:solidFill>
              <a:latin typeface="Century Gothic"/>
              <a:ea typeface="Century Gothic"/>
              <a:cs typeface="Century Gothic"/>
              <a:sym typeface="Century Gothic"/>
            </a:endParaRPr>
          </a:p>
          <a:p>
            <a:pPr indent="-342900" lvl="1" marL="914400" marR="0" rtl="0" algn="l">
              <a:lnSpc>
                <a:spcPct val="100000"/>
              </a:lnSpc>
              <a:spcBef>
                <a:spcPts val="0"/>
              </a:spcBef>
              <a:spcAft>
                <a:spcPts val="0"/>
              </a:spcAft>
              <a:buClr>
                <a:schemeClr val="dk1"/>
              </a:buClr>
              <a:buSzPts val="1800"/>
              <a:buFont typeface="Century Gothic"/>
              <a:buChar char="○"/>
            </a:pPr>
            <a:r>
              <a:rPr b="0" i="0" lang="en-US" sz="1800" u="none" cap="none" strike="noStrike">
                <a:solidFill>
                  <a:schemeClr val="dk1"/>
                </a:solidFill>
                <a:latin typeface="Century Gothic"/>
                <a:ea typeface="Century Gothic"/>
                <a:cs typeface="Century Gothic"/>
                <a:sym typeface="Century Gothic"/>
              </a:rPr>
              <a:t>4. All other chronically homeless individuals and families not already included in priorities 1 through 3.  </a:t>
            </a:r>
            <a:endParaRPr b="0" i="0" sz="1800" u="none" cap="none" strike="noStrike">
              <a:solidFill>
                <a:schemeClr val="dk1"/>
              </a:solidFill>
              <a:latin typeface="Century Gothic"/>
              <a:ea typeface="Century Gothic"/>
              <a:cs typeface="Century Gothic"/>
              <a:sym typeface="Century Gothic"/>
            </a:endParaRPr>
          </a:p>
          <a:p>
            <a:pPr indent="-342900" lvl="1" marL="914400" marR="0" rtl="0" algn="l">
              <a:lnSpc>
                <a:spcPct val="100000"/>
              </a:lnSpc>
              <a:spcBef>
                <a:spcPts val="0"/>
              </a:spcBef>
              <a:spcAft>
                <a:spcPts val="0"/>
              </a:spcAft>
              <a:buClr>
                <a:schemeClr val="dk1"/>
              </a:buClr>
              <a:buSzPts val="1800"/>
              <a:buFont typeface="Century Gothic"/>
              <a:buChar char="○"/>
            </a:pPr>
            <a:r>
              <a:rPr b="0" i="0" lang="en-US" sz="1800" u="none" cap="none" strike="noStrike">
                <a:solidFill>
                  <a:schemeClr val="dk1"/>
                </a:solidFill>
                <a:latin typeface="Century Gothic"/>
                <a:ea typeface="Century Gothic"/>
                <a:cs typeface="Century Gothic"/>
                <a:sym typeface="Century Gothic"/>
              </a:rPr>
              <a:t>5. Homeless individuals and families who are not chronically homeless but do have a disability and severe service needs. </a:t>
            </a:r>
            <a:endParaRPr b="0" i="0" sz="1800" u="none" cap="none" strike="noStrike">
              <a:solidFill>
                <a:schemeClr val="dk1"/>
              </a:solidFill>
              <a:latin typeface="Century Gothic"/>
              <a:ea typeface="Century Gothic"/>
              <a:cs typeface="Century Gothic"/>
              <a:sym typeface="Century Gothic"/>
            </a:endParaRPr>
          </a:p>
          <a:p>
            <a:pPr indent="-342900" lvl="1" marL="914400" marR="0" rtl="0" algn="l">
              <a:lnSpc>
                <a:spcPct val="100000"/>
              </a:lnSpc>
              <a:spcBef>
                <a:spcPts val="0"/>
              </a:spcBef>
              <a:spcAft>
                <a:spcPts val="0"/>
              </a:spcAft>
              <a:buClr>
                <a:schemeClr val="dk1"/>
              </a:buClr>
              <a:buSzPts val="1800"/>
              <a:buFont typeface="Century Gothic"/>
              <a:buChar char="○"/>
            </a:pPr>
            <a:r>
              <a:rPr b="0" i="0" lang="en-US" sz="1800" u="none" cap="none" strike="noStrike">
                <a:solidFill>
                  <a:schemeClr val="dk1"/>
                </a:solidFill>
                <a:latin typeface="Century Gothic"/>
                <a:ea typeface="Century Gothic"/>
                <a:cs typeface="Century Gothic"/>
                <a:sym typeface="Century Gothic"/>
              </a:rPr>
              <a:t>6. Homeless individuals and families who are not chronically homeless but do have a disability and a long period of continuous or episodic homelessness.  </a:t>
            </a:r>
            <a:endParaRPr b="0" i="0" sz="1800" u="none" cap="none" strike="noStrike">
              <a:solidFill>
                <a:schemeClr val="dk1"/>
              </a:solidFill>
              <a:latin typeface="Century Gothic"/>
              <a:ea typeface="Century Gothic"/>
              <a:cs typeface="Century Gothic"/>
              <a:sym typeface="Century Gothic"/>
            </a:endParaRPr>
          </a:p>
          <a:p>
            <a:pPr indent="-342900" lvl="1" marL="914400" marR="0" rtl="0" algn="l">
              <a:lnSpc>
                <a:spcPct val="100000"/>
              </a:lnSpc>
              <a:spcBef>
                <a:spcPts val="0"/>
              </a:spcBef>
              <a:spcAft>
                <a:spcPts val="0"/>
              </a:spcAft>
              <a:buClr>
                <a:schemeClr val="dk1"/>
              </a:buClr>
              <a:buSzPts val="1800"/>
              <a:buFont typeface="Century Gothic"/>
              <a:buChar char="○"/>
            </a:pPr>
            <a:r>
              <a:rPr b="0" i="0" lang="en-US" sz="1800" u="none" cap="none" strike="noStrike">
                <a:solidFill>
                  <a:schemeClr val="dk1"/>
                </a:solidFill>
                <a:latin typeface="Century Gothic"/>
                <a:ea typeface="Century Gothic"/>
                <a:cs typeface="Century Gothic"/>
                <a:sym typeface="Century Gothic"/>
              </a:rPr>
              <a:t>7. Homeless individuals and families who are not chronically homeless but do have a disability and are coming from places not meant for human habitation, Safe Havens, or emergency shelters.  </a:t>
            </a:r>
            <a:endParaRPr b="0" i="0" sz="1800" u="none" cap="none" strike="noStrike">
              <a:solidFill>
                <a:schemeClr val="dk1"/>
              </a:solidFill>
              <a:latin typeface="Century Gothic"/>
              <a:ea typeface="Century Gothic"/>
              <a:cs typeface="Century Gothic"/>
              <a:sym typeface="Century Gothic"/>
            </a:endParaRPr>
          </a:p>
          <a:p>
            <a:pPr indent="-342900" lvl="1" marL="914400" marR="0" rtl="0" algn="l">
              <a:lnSpc>
                <a:spcPct val="100000"/>
              </a:lnSpc>
              <a:spcBef>
                <a:spcPts val="0"/>
              </a:spcBef>
              <a:spcAft>
                <a:spcPts val="0"/>
              </a:spcAft>
              <a:buClr>
                <a:schemeClr val="dk1"/>
              </a:buClr>
              <a:buSzPts val="1800"/>
              <a:buFont typeface="Century Gothic"/>
              <a:buChar char="○"/>
            </a:pPr>
            <a:r>
              <a:rPr b="0" i="0" lang="en-US" sz="1800" u="none" cap="none" strike="noStrike">
                <a:solidFill>
                  <a:schemeClr val="dk1"/>
                </a:solidFill>
                <a:latin typeface="Century Gothic"/>
                <a:ea typeface="Century Gothic"/>
                <a:cs typeface="Century Gothic"/>
                <a:sym typeface="Century Gothic"/>
              </a:rPr>
              <a:t>8. Homeless individuals and families who are not chronically homeless but have a disability and are coming from transitional housing.  </a:t>
            </a:r>
            <a:endParaRPr b="0" i="0" sz="1800" u="none" cap="none" strike="noStrike">
              <a:solidFill>
                <a:schemeClr val="dk1"/>
              </a:solidFill>
              <a:latin typeface="Century Gothic"/>
              <a:ea typeface="Century Gothic"/>
              <a:cs typeface="Century Gothic"/>
              <a:sym typeface="Century Gothic"/>
            </a:endParaRPr>
          </a:p>
          <a:p>
            <a:pPr indent="-342900" lvl="2" marL="1371600" marR="0" rtl="0" algn="l">
              <a:lnSpc>
                <a:spcPct val="100000"/>
              </a:lnSpc>
              <a:spcBef>
                <a:spcPts val="0"/>
              </a:spcBef>
              <a:spcAft>
                <a:spcPts val="0"/>
              </a:spcAft>
              <a:buClr>
                <a:schemeClr val="dk1"/>
              </a:buClr>
              <a:buSzPts val="1800"/>
              <a:buFont typeface="Century Gothic"/>
              <a:buChar char="■"/>
            </a:pPr>
            <a:r>
              <a:rPr b="0" i="0" lang="en-US" sz="1800" u="none" cap="none" strike="noStrike">
                <a:solidFill>
                  <a:schemeClr val="dk1"/>
                </a:solidFill>
                <a:latin typeface="Century Gothic"/>
                <a:ea typeface="Century Gothic"/>
                <a:cs typeface="Century Gothic"/>
                <a:sym typeface="Century Gothic"/>
              </a:rPr>
              <a:t>Tie Breaker—When two households in the same priority are scored equally on the Prioritized List, the following tiebreakers will be used in this order:  </a:t>
            </a:r>
            <a:endParaRPr b="0" i="0" sz="1800" u="none" cap="none" strike="noStrike">
              <a:solidFill>
                <a:schemeClr val="dk1"/>
              </a:solidFill>
              <a:latin typeface="Century Gothic"/>
              <a:ea typeface="Century Gothic"/>
              <a:cs typeface="Century Gothic"/>
              <a:sym typeface="Century Gothic"/>
            </a:endParaRPr>
          </a:p>
          <a:p>
            <a:pPr indent="-342900" lvl="3" marL="1828800" marR="0" rtl="0" algn="l">
              <a:lnSpc>
                <a:spcPct val="100000"/>
              </a:lnSpc>
              <a:spcBef>
                <a:spcPts val="0"/>
              </a:spcBef>
              <a:spcAft>
                <a:spcPts val="0"/>
              </a:spcAft>
              <a:buClr>
                <a:schemeClr val="dk1"/>
              </a:buClr>
              <a:buSzPts val="1800"/>
              <a:buFont typeface="Century Gothic"/>
              <a:buChar char="●"/>
            </a:pPr>
            <a:r>
              <a:rPr b="0" i="0" lang="en-US" sz="1800" u="none" cap="none" strike="noStrike">
                <a:solidFill>
                  <a:schemeClr val="dk1"/>
                </a:solidFill>
                <a:latin typeface="Century Gothic"/>
                <a:ea typeface="Century Gothic"/>
                <a:cs typeface="Century Gothic"/>
                <a:sym typeface="Century Gothic"/>
              </a:rPr>
              <a:t>longest length of homelessness </a:t>
            </a:r>
            <a:endParaRPr b="0" i="0" sz="1800" u="none" cap="none" strike="noStrike">
              <a:solidFill>
                <a:schemeClr val="dk1"/>
              </a:solidFill>
              <a:latin typeface="Century Gothic"/>
              <a:ea typeface="Century Gothic"/>
              <a:cs typeface="Century Gothic"/>
              <a:sym typeface="Century Gothic"/>
            </a:endParaRPr>
          </a:p>
          <a:p>
            <a:pPr indent="-342900" lvl="3" marL="1828800" marR="0" rtl="0" algn="l">
              <a:lnSpc>
                <a:spcPct val="100000"/>
              </a:lnSpc>
              <a:spcBef>
                <a:spcPts val="0"/>
              </a:spcBef>
              <a:spcAft>
                <a:spcPts val="0"/>
              </a:spcAft>
              <a:buClr>
                <a:schemeClr val="dk1"/>
              </a:buClr>
              <a:buSzPts val="1800"/>
              <a:buFont typeface="Century Gothic"/>
              <a:buChar char="●"/>
            </a:pPr>
            <a:r>
              <a:rPr b="0" i="0" lang="en-US" sz="1800" u="none" cap="none" strike="noStrike">
                <a:solidFill>
                  <a:schemeClr val="dk1"/>
                </a:solidFill>
                <a:latin typeface="Century Gothic"/>
                <a:ea typeface="Century Gothic"/>
                <a:cs typeface="Century Gothic"/>
                <a:sym typeface="Century Gothic"/>
              </a:rPr>
              <a:t>higher level of vulnerability </a:t>
            </a:r>
            <a:endParaRPr b="0" i="0" sz="1800" u="none" cap="none" strike="noStrike">
              <a:solidFill>
                <a:schemeClr val="dk1"/>
              </a:solidFill>
              <a:latin typeface="Century Gothic"/>
              <a:ea typeface="Century Gothic"/>
              <a:cs typeface="Century Gothic"/>
              <a:sym typeface="Century Gothic"/>
            </a:endParaRPr>
          </a:p>
          <a:p>
            <a:pPr indent="-342900" lvl="3" marL="1828800" marR="0" rtl="0" algn="l">
              <a:lnSpc>
                <a:spcPct val="100000"/>
              </a:lnSpc>
              <a:spcBef>
                <a:spcPts val="0"/>
              </a:spcBef>
              <a:spcAft>
                <a:spcPts val="0"/>
              </a:spcAft>
              <a:buClr>
                <a:schemeClr val="dk1"/>
              </a:buClr>
              <a:buSzPts val="1800"/>
              <a:buFont typeface="Century Gothic"/>
              <a:buChar char="●"/>
            </a:pPr>
            <a:r>
              <a:rPr b="0" i="0" lang="en-US" sz="1800" u="none" cap="none" strike="noStrike">
                <a:solidFill>
                  <a:schemeClr val="dk1"/>
                </a:solidFill>
                <a:latin typeface="Century Gothic"/>
                <a:ea typeface="Century Gothic"/>
                <a:cs typeface="Century Gothic"/>
                <a:sym typeface="Century Gothic"/>
              </a:rPr>
              <a:t>date of assessment </a:t>
            </a:r>
            <a:endParaRPr b="0" i="0" sz="1800" u="none" cap="none" strike="noStrike">
              <a:solidFill>
                <a:schemeClr val="dk1"/>
              </a:solidFill>
              <a:latin typeface="Century Gothic"/>
              <a:ea typeface="Century Gothic"/>
              <a:cs typeface="Century Gothic"/>
              <a:sym typeface="Century Gothic"/>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entury Gothic"/>
              <a:ea typeface="Century Gothic"/>
              <a:cs typeface="Century Gothic"/>
              <a:sym typeface="Century Gothic"/>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entury Gothic"/>
              <a:ea typeface="Century Gothic"/>
              <a:cs typeface="Century Gothic"/>
              <a:sym typeface="Century Gothic"/>
            </a:endParaRPr>
          </a:p>
          <a:p>
            <a:pPr indent="0" lvl="0" marL="0" marR="0" rtl="0" algn="ctr">
              <a:lnSpc>
                <a:spcPct val="100000"/>
              </a:lnSpc>
              <a:spcBef>
                <a:spcPts val="0"/>
              </a:spcBef>
              <a:spcAft>
                <a:spcPts val="0"/>
              </a:spcAft>
              <a:buClr>
                <a:srgbClr val="000000"/>
              </a:buClr>
              <a:buSzPts val="1800"/>
              <a:buFont typeface="Arial"/>
              <a:buNone/>
            </a:pPr>
            <a:r>
              <a:rPr b="0" i="1" lang="en-US" sz="1800" u="none" cap="none" strike="noStrike">
                <a:solidFill>
                  <a:schemeClr val="dk1"/>
                </a:solidFill>
                <a:latin typeface="Century Gothic"/>
                <a:ea typeface="Century Gothic"/>
                <a:cs typeface="Century Gothic"/>
                <a:sym typeface="Century Gothic"/>
              </a:rPr>
              <a:t>Source: </a:t>
            </a:r>
            <a:r>
              <a:rPr b="0" i="1" lang="en-US" sz="1800" u="sng" cap="none" strike="noStrike">
                <a:solidFill>
                  <a:schemeClr val="hlink"/>
                </a:solidFill>
                <a:latin typeface="Century Gothic"/>
                <a:ea typeface="Century Gothic"/>
                <a:cs typeface="Century Gothic"/>
                <a:sym typeface="Century Gothic"/>
                <a:hlinkClick r:id="rId3"/>
              </a:rPr>
              <a:t>MD BoS CoC Coordinated Entry Policy &amp; Procedures</a:t>
            </a:r>
            <a:endParaRPr b="0" i="1" sz="1800" u="none" cap="none" strike="noStrike">
              <a:solidFill>
                <a:schemeClr val="dk1"/>
              </a:solidFill>
              <a:latin typeface="Century Gothic"/>
              <a:ea typeface="Century Gothic"/>
              <a:cs typeface="Century Gothic"/>
              <a:sym typeface="Century Gothic"/>
            </a:endParaRPr>
          </a:p>
        </p:txBody>
      </p:sp>
      <p:pic>
        <p:nvPicPr>
          <p:cNvPr descr="Logo&#10;&#10;Description automatically generated with low confidence" id="189" name="Google Shape;189;p5"/>
          <p:cNvPicPr preferRelativeResize="0"/>
          <p:nvPr/>
        </p:nvPicPr>
        <p:blipFill rotWithShape="1">
          <a:blip r:embed="rId4">
            <a:alphaModFix/>
          </a:blip>
          <a:srcRect b="0" l="0" r="0" t="0"/>
          <a:stretch/>
        </p:blipFill>
        <p:spPr>
          <a:xfrm>
            <a:off x="257174" y="240030"/>
            <a:ext cx="1068980" cy="1236345"/>
          </a:xfrm>
          <a:prstGeom prst="rect">
            <a:avLst/>
          </a:prstGeom>
          <a:noFill/>
          <a:ln>
            <a:noFill/>
          </a:ln>
        </p:spPr>
      </p:pic>
      <p:cxnSp>
        <p:nvCxnSpPr>
          <p:cNvPr id="190" name="Google Shape;190;p5"/>
          <p:cNvCxnSpPr/>
          <p:nvPr/>
        </p:nvCxnSpPr>
        <p:spPr>
          <a:xfrm>
            <a:off x="1490664" y="1476374"/>
            <a:ext cx="9210675" cy="0"/>
          </a:xfrm>
          <a:prstGeom prst="straightConnector1">
            <a:avLst/>
          </a:prstGeom>
          <a:noFill/>
          <a:ln cap="flat" cmpd="sng" w="38100">
            <a:solidFill>
              <a:srgbClr val="60A89E"/>
            </a:solidFill>
            <a:prstDash val="solid"/>
            <a:miter lim="800000"/>
            <a:headEnd len="sm" w="sm" type="none"/>
            <a:tailEnd len="sm" w="sm" type="none"/>
          </a:ln>
        </p:spPr>
      </p:cxnSp>
      <p:sp>
        <p:nvSpPr>
          <p:cNvPr id="191" name="Google Shape;191;p5"/>
          <p:cNvSpPr txBox="1"/>
          <p:nvPr/>
        </p:nvSpPr>
        <p:spPr>
          <a:xfrm>
            <a:off x="1495313" y="427617"/>
            <a:ext cx="9201300" cy="10158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1800"/>
              <a:buFont typeface="Arial"/>
              <a:buNone/>
            </a:pPr>
            <a:r>
              <a:rPr b="1" i="0" lang="en-US" sz="1800" u="none" cap="none" strike="noStrike">
                <a:solidFill>
                  <a:srgbClr val="50537C"/>
                </a:solidFill>
                <a:latin typeface="Century Gothic"/>
                <a:ea typeface="Century Gothic"/>
                <a:cs typeface="Century Gothic"/>
                <a:sym typeface="Century Gothic"/>
              </a:rPr>
              <a:t>From Homeless to Housed: Coordinated Entry Key Considerations</a:t>
            </a:r>
            <a:endParaRPr b="1" i="0" sz="1800" u="none" cap="none" strike="noStrike">
              <a:solidFill>
                <a:srgbClr val="50537C"/>
              </a:solidFill>
              <a:latin typeface="Century Gothic"/>
              <a:ea typeface="Century Gothic"/>
              <a:cs typeface="Century Gothic"/>
              <a:sym typeface="Century Gothic"/>
            </a:endParaRPr>
          </a:p>
          <a:p>
            <a:pPr indent="0" lvl="0" marL="0" marR="0" rtl="0" algn="ctr">
              <a:lnSpc>
                <a:spcPct val="100000"/>
              </a:lnSpc>
              <a:spcBef>
                <a:spcPts val="0"/>
              </a:spcBef>
              <a:spcAft>
                <a:spcPts val="0"/>
              </a:spcAft>
              <a:buClr>
                <a:srgbClr val="000000"/>
              </a:buClr>
              <a:buSzPts val="600"/>
              <a:buFont typeface="Arial"/>
              <a:buNone/>
            </a:pPr>
            <a:r>
              <a:t/>
            </a:r>
            <a:endParaRPr b="1" i="0" sz="600" u="none" cap="none" strike="noStrike">
              <a:solidFill>
                <a:srgbClr val="30324B"/>
              </a:solidFill>
              <a:latin typeface="Century Gothic"/>
              <a:ea typeface="Century Gothic"/>
              <a:cs typeface="Century Gothic"/>
              <a:sym typeface="Century Gothic"/>
            </a:endParaRPr>
          </a:p>
          <a:p>
            <a:pPr indent="0" lvl="0" marL="0" marR="0" rtl="0" algn="ctr">
              <a:lnSpc>
                <a:spcPct val="100000"/>
              </a:lnSpc>
              <a:spcBef>
                <a:spcPts val="0"/>
              </a:spcBef>
              <a:spcAft>
                <a:spcPts val="0"/>
              </a:spcAft>
              <a:buClr>
                <a:srgbClr val="000000"/>
              </a:buClr>
              <a:buSzPts val="3600"/>
              <a:buFont typeface="Arial"/>
              <a:buNone/>
            </a:pPr>
            <a:r>
              <a:rPr b="1" lang="en-US" sz="3600">
                <a:solidFill>
                  <a:srgbClr val="FFC000"/>
                </a:solidFill>
                <a:latin typeface="Century Gothic"/>
                <a:ea typeface="Century Gothic"/>
                <a:cs typeface="Century Gothic"/>
                <a:sym typeface="Century Gothic"/>
              </a:rPr>
              <a:t>Cecil</a:t>
            </a:r>
            <a:r>
              <a:rPr b="1" i="0" lang="en-US" sz="3600" u="none" cap="none" strike="noStrike">
                <a:solidFill>
                  <a:srgbClr val="FFC000"/>
                </a:solidFill>
                <a:latin typeface="Century Gothic"/>
                <a:ea typeface="Century Gothic"/>
                <a:cs typeface="Century Gothic"/>
                <a:sym typeface="Century Gothic"/>
              </a:rPr>
              <a:t> County</a:t>
            </a:r>
            <a:endParaRPr b="0" i="0" sz="1400" u="none" cap="none" strike="noStrike">
              <a:solidFill>
                <a:srgbClr val="000000"/>
              </a:solidFill>
              <a:latin typeface="Arial"/>
              <a:ea typeface="Arial"/>
              <a:cs typeface="Arial"/>
              <a:sym typeface="Arial"/>
            </a:endParaRPr>
          </a:p>
        </p:txBody>
      </p:sp>
      <p:sp>
        <p:nvSpPr>
          <p:cNvPr id="192" name="Google Shape;192;p5"/>
          <p:cNvSpPr/>
          <p:nvPr/>
        </p:nvSpPr>
        <p:spPr>
          <a:xfrm>
            <a:off x="6282691" y="1737175"/>
            <a:ext cx="2448000" cy="543000"/>
          </a:xfrm>
          <a:prstGeom prst="roundRect">
            <a:avLst>
              <a:gd fmla="val 16667" name="adj"/>
            </a:avLst>
          </a:prstGeom>
          <a:solidFill>
            <a:srgbClr val="60A89E"/>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Century Gothic"/>
                <a:ea typeface="Century Gothic"/>
                <a:cs typeface="Century Gothic"/>
                <a:sym typeface="Century Gothic"/>
              </a:rPr>
              <a:t>Prioritization</a:t>
            </a:r>
            <a:endParaRPr b="0" i="0" sz="1400" u="none" cap="none" strike="noStrike">
              <a:solidFill>
                <a:srgbClr val="000000"/>
              </a:solidFill>
              <a:latin typeface="Arial"/>
              <a:ea typeface="Arial"/>
              <a:cs typeface="Arial"/>
              <a:sym typeface="Arial"/>
            </a:endParaRPr>
          </a:p>
        </p:txBody>
      </p:sp>
      <p:sp>
        <p:nvSpPr>
          <p:cNvPr id="193" name="Google Shape;193;p5"/>
          <p:cNvSpPr txBox="1"/>
          <p:nvPr/>
        </p:nvSpPr>
        <p:spPr>
          <a:xfrm>
            <a:off x="10416225" y="10389700"/>
            <a:ext cx="15903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50537C"/>
                </a:solidFill>
                <a:latin typeface="Century Gothic"/>
                <a:ea typeface="Century Gothic"/>
                <a:cs typeface="Century Gothic"/>
                <a:sym typeface="Century Gothic"/>
              </a:rPr>
              <a:t>December 2022</a:t>
            </a:r>
            <a:endParaRPr b="0" i="0" sz="1400" u="none" cap="none" strike="noStrike">
              <a:solidFill>
                <a:srgbClr val="50537C"/>
              </a:solidFill>
              <a:latin typeface="Century Gothic"/>
              <a:ea typeface="Century Gothic"/>
              <a:cs typeface="Century Gothic"/>
              <a:sym typeface="Century Gothic"/>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6"/>
          <p:cNvSpPr/>
          <p:nvPr/>
        </p:nvSpPr>
        <p:spPr>
          <a:xfrm>
            <a:off x="853440" y="2083831"/>
            <a:ext cx="10485120" cy="7974565"/>
          </a:xfrm>
          <a:prstGeom prst="rect">
            <a:avLst/>
          </a:prstGeom>
          <a:solidFill>
            <a:srgbClr val="E4F0EE"/>
          </a:solidFill>
          <a:ln>
            <a:noFill/>
          </a:ln>
          <a:effectLst>
            <a:outerShdw blurRad="50800" rotWithShape="0" algn="t" dir="54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entury Gothic"/>
              <a:ea typeface="Century Gothic"/>
              <a:cs typeface="Century Gothic"/>
              <a:sym typeface="Century Gothic"/>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entury Gothic"/>
              <a:ea typeface="Century Gothic"/>
              <a:cs typeface="Century Gothic"/>
              <a:sym typeface="Century Gothic"/>
            </a:endParaRPr>
          </a:p>
          <a:p>
            <a:pPr indent="-342900" lvl="0" marL="457200" marR="0" rtl="0" algn="l">
              <a:lnSpc>
                <a:spcPct val="100000"/>
              </a:lnSpc>
              <a:spcBef>
                <a:spcPts val="0"/>
              </a:spcBef>
              <a:spcAft>
                <a:spcPts val="0"/>
              </a:spcAft>
              <a:buClr>
                <a:schemeClr val="dk1"/>
              </a:buClr>
              <a:buSzPts val="1800"/>
              <a:buFont typeface="Century Gothic"/>
              <a:buChar char="●"/>
            </a:pPr>
            <a:r>
              <a:rPr lang="en-US" sz="1800">
                <a:solidFill>
                  <a:schemeClr val="dk1"/>
                </a:solidFill>
                <a:latin typeface="Century Gothic"/>
                <a:ea typeface="Century Gothic"/>
                <a:cs typeface="Century Gothic"/>
                <a:sym typeface="Century Gothic"/>
              </a:rPr>
              <a:t>The Cecil community reported that housing referrals are sent to providers via email, followed by a phone call. Referral emails include client name, contact information, and SSM score. Please </a:t>
            </a:r>
            <a:r>
              <a:rPr b="1" lang="en-US" sz="1800">
                <a:solidFill>
                  <a:schemeClr val="dk1"/>
                </a:solidFill>
                <a:latin typeface="Century Gothic"/>
                <a:ea typeface="Century Gothic"/>
                <a:cs typeface="Century Gothic"/>
                <a:sym typeface="Century Gothic"/>
              </a:rPr>
              <a:t>ensure emails containing client-level data are sent through a secure portal</a:t>
            </a:r>
            <a:r>
              <a:rPr lang="en-US" sz="1800">
                <a:solidFill>
                  <a:schemeClr val="dk1"/>
                </a:solidFill>
                <a:latin typeface="Century Gothic"/>
                <a:ea typeface="Century Gothic"/>
                <a:cs typeface="Century Gothic"/>
                <a:sym typeface="Century Gothic"/>
              </a:rPr>
              <a:t> to protect the privacy of those you serve.</a:t>
            </a:r>
            <a:endParaRPr sz="1800">
              <a:solidFill>
                <a:schemeClr val="dk1"/>
              </a:solidFill>
              <a:latin typeface="Century Gothic"/>
              <a:ea typeface="Century Gothic"/>
              <a:cs typeface="Century Gothic"/>
              <a:sym typeface="Century Gothic"/>
            </a:endParaRPr>
          </a:p>
          <a:p>
            <a:pPr indent="0" lvl="0" marL="0" marR="0" rtl="0" algn="l">
              <a:lnSpc>
                <a:spcPct val="100000"/>
              </a:lnSpc>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342900" lvl="0" marL="457200" marR="0" rtl="0" algn="l">
              <a:lnSpc>
                <a:spcPct val="100000"/>
              </a:lnSpc>
              <a:spcBef>
                <a:spcPts val="0"/>
              </a:spcBef>
              <a:spcAft>
                <a:spcPts val="0"/>
              </a:spcAft>
              <a:buClr>
                <a:schemeClr val="dk1"/>
              </a:buClr>
              <a:buSzPts val="1800"/>
              <a:buFont typeface="Century Gothic"/>
              <a:buChar char="●"/>
            </a:pPr>
            <a:r>
              <a:rPr b="0" i="0" lang="en-US" sz="1800" u="none" cap="none" strike="noStrike">
                <a:solidFill>
                  <a:schemeClr val="dk1"/>
                </a:solidFill>
                <a:latin typeface="Century Gothic"/>
                <a:ea typeface="Century Gothic"/>
                <a:cs typeface="Century Gothic"/>
                <a:sym typeface="Century Gothic"/>
              </a:rPr>
              <a:t>Housing providers reported challenges with locating affordable housing units and landlords willing to accept tenants with certain criminal backgrounds, poor credit, and/or history of evictions. LHCs are encouraged to</a:t>
            </a:r>
            <a:r>
              <a:rPr b="1" i="0" lang="en-US" sz="1800" u="none" cap="none" strike="noStrike">
                <a:solidFill>
                  <a:schemeClr val="dk1"/>
                </a:solidFill>
                <a:latin typeface="Century Gothic"/>
                <a:ea typeface="Century Gothic"/>
                <a:cs typeface="Century Gothic"/>
                <a:sym typeface="Century Gothic"/>
              </a:rPr>
              <a:t> develop landlord engagement programs at the local level</a:t>
            </a:r>
            <a:r>
              <a:rPr b="0" i="0" lang="en-US" sz="1800" u="none" cap="none" strike="noStrike">
                <a:solidFill>
                  <a:schemeClr val="dk1"/>
                </a:solidFill>
                <a:latin typeface="Century Gothic"/>
                <a:ea typeface="Century Gothic"/>
                <a:cs typeface="Century Gothic"/>
                <a:sym typeface="Century Gothic"/>
              </a:rPr>
              <a:t> to develop relationships with landlords and educate them on the benefits of housing households through a CoC-funded housing program.</a:t>
            </a:r>
            <a:endParaRPr b="0" i="0" sz="1800" u="none" cap="none" strike="noStrike">
              <a:solidFill>
                <a:schemeClr val="dk1"/>
              </a:solidFill>
              <a:latin typeface="Century Gothic"/>
              <a:ea typeface="Century Gothic"/>
              <a:cs typeface="Century Gothic"/>
              <a:sym typeface="Century Gothic"/>
            </a:endParaRPr>
          </a:p>
          <a:p>
            <a:pPr indent="0" lvl="0" marL="45720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entury Gothic"/>
                <a:ea typeface="Century Gothic"/>
                <a:cs typeface="Century Gothic"/>
                <a:sym typeface="Century Gothic"/>
              </a:rPr>
              <a:t> </a:t>
            </a:r>
            <a:endParaRPr b="0" i="0" sz="1800" u="none" cap="none" strike="noStrike">
              <a:solidFill>
                <a:schemeClr val="dk1"/>
              </a:solidFill>
              <a:latin typeface="Century Gothic"/>
              <a:ea typeface="Century Gothic"/>
              <a:cs typeface="Century Gothic"/>
              <a:sym typeface="Century Gothic"/>
            </a:endParaRPr>
          </a:p>
          <a:p>
            <a:pPr indent="-342900" lvl="0" marL="457200" marR="0" rtl="0" algn="l">
              <a:lnSpc>
                <a:spcPct val="100000"/>
              </a:lnSpc>
              <a:spcBef>
                <a:spcPts val="0"/>
              </a:spcBef>
              <a:spcAft>
                <a:spcPts val="0"/>
              </a:spcAft>
              <a:buClr>
                <a:schemeClr val="dk1"/>
              </a:buClr>
              <a:buSzPts val="1800"/>
              <a:buFont typeface="Century Gothic"/>
              <a:buChar char="●"/>
            </a:pPr>
            <a:r>
              <a:rPr b="0" i="0" lang="en-US" sz="1800" u="none" cap="none" strike="noStrike">
                <a:solidFill>
                  <a:schemeClr val="dk1"/>
                </a:solidFill>
                <a:latin typeface="Century Gothic"/>
                <a:ea typeface="Century Gothic"/>
                <a:cs typeface="Century Gothic"/>
                <a:sym typeface="Century Gothic"/>
              </a:rPr>
              <a:t>PSH providers are reminded that </a:t>
            </a:r>
            <a:r>
              <a:rPr b="1" i="0" lang="en-US" sz="1800" u="none" cap="none" strike="noStrike">
                <a:solidFill>
                  <a:schemeClr val="dk1"/>
                </a:solidFill>
                <a:latin typeface="Century Gothic"/>
                <a:ea typeface="Century Gothic"/>
                <a:cs typeface="Century Gothic"/>
                <a:sym typeface="Century Gothic"/>
              </a:rPr>
              <a:t>clients can be accepted into PSH programs without proof of disability at the time of enrollment</a:t>
            </a:r>
            <a:r>
              <a:rPr b="0" i="0" lang="en-US" sz="1800" u="none" cap="none" strike="noStrike">
                <a:solidFill>
                  <a:schemeClr val="dk1"/>
                </a:solidFill>
                <a:latin typeface="Century Gothic"/>
                <a:ea typeface="Century Gothic"/>
                <a:cs typeface="Century Gothic"/>
                <a:sym typeface="Century Gothic"/>
              </a:rPr>
              <a:t>. The </a:t>
            </a:r>
            <a:r>
              <a:rPr b="0" i="0" lang="en-US" sz="1800" u="sng" cap="none" strike="noStrike">
                <a:solidFill>
                  <a:schemeClr val="hlink"/>
                </a:solidFill>
                <a:latin typeface="Century Gothic"/>
                <a:ea typeface="Century Gothic"/>
                <a:cs typeface="Century Gothic"/>
                <a:sym typeface="Century Gothic"/>
                <a:hlinkClick r:id="rId3"/>
              </a:rPr>
              <a:t>MD BoS CoC Verification of Disability form</a:t>
            </a:r>
            <a:r>
              <a:rPr b="0" i="0" lang="en-US" sz="1800" u="none" cap="none" strike="noStrike">
                <a:solidFill>
                  <a:schemeClr val="dk1"/>
                </a:solidFill>
                <a:latin typeface="Century Gothic"/>
                <a:ea typeface="Century Gothic"/>
                <a:cs typeface="Century Gothic"/>
                <a:sym typeface="Century Gothic"/>
              </a:rPr>
              <a:t> can be accepted in lieu of a copy of a recent Supplemental Security Income (SSI) or Social Security Disability Insurance (SSDI) award letter or other written disability verification from the Social Security Administration. Additionally, disability verification can be provided on the health provider’s letterhead if all required information is included.</a:t>
            </a:r>
            <a:endParaRPr b="0" i="0" sz="1800" u="none" cap="none" strike="noStrike">
              <a:solidFill>
                <a:schemeClr val="dk1"/>
              </a:solidFill>
              <a:latin typeface="Century Gothic"/>
              <a:ea typeface="Century Gothic"/>
              <a:cs typeface="Century Gothic"/>
              <a:sym typeface="Century Gothic"/>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entury Gothic"/>
              <a:ea typeface="Century Gothic"/>
              <a:cs typeface="Century Gothic"/>
              <a:sym typeface="Century Gothic"/>
            </a:endParaRPr>
          </a:p>
          <a:p>
            <a:pPr indent="-342900" lvl="0" marL="457200" marR="0" rtl="0" algn="l">
              <a:lnSpc>
                <a:spcPct val="100000"/>
              </a:lnSpc>
              <a:spcBef>
                <a:spcPts val="0"/>
              </a:spcBef>
              <a:spcAft>
                <a:spcPts val="0"/>
              </a:spcAft>
              <a:buClr>
                <a:schemeClr val="dk1"/>
              </a:buClr>
              <a:buSzPts val="1800"/>
              <a:buFont typeface="Century Gothic"/>
              <a:buChar char="●"/>
            </a:pPr>
            <a:r>
              <a:rPr b="1" i="0" lang="en-US" sz="1800" u="none" cap="none" strike="noStrike">
                <a:solidFill>
                  <a:schemeClr val="dk1"/>
                </a:solidFill>
                <a:latin typeface="Century Gothic"/>
                <a:ea typeface="Century Gothic"/>
                <a:cs typeface="Century Gothic"/>
                <a:sym typeface="Century Gothic"/>
              </a:rPr>
              <a:t>When </a:t>
            </a:r>
            <a:r>
              <a:rPr b="1" i="0" lang="en-US" sz="1800" u="none" cap="none" strike="noStrike">
                <a:solidFill>
                  <a:schemeClr val="dk1"/>
                </a:solidFill>
                <a:latin typeface="Century Gothic"/>
                <a:ea typeface="Century Gothic"/>
                <a:cs typeface="Century Gothic"/>
                <a:sym typeface="Century Gothic"/>
                <a:extLst>
                  <a:ext uri="http://customooxmlschemas.google.com/">
                    <go:slidesCustomData xmlns:go="http://customooxmlschemas.google.com/" textRoundtripDataId="11"/>
                  </a:ext>
                </a:extLst>
              </a:rPr>
              <a:t>PSH is not available, a RRH referral may be appropriate</a:t>
            </a:r>
            <a:r>
              <a:rPr b="0" i="0" lang="en-US" sz="1800" u="none" cap="none" strike="noStrike">
                <a:solidFill>
                  <a:schemeClr val="dk1"/>
                </a:solidFill>
                <a:latin typeface="Century Gothic"/>
                <a:ea typeface="Century Gothic"/>
                <a:cs typeface="Century Gothic"/>
                <a:sym typeface="Century Gothic"/>
              </a:rPr>
              <a:t> for PSH-eligible households. PSH-eligible households receiving RRH </a:t>
            </a:r>
            <a:r>
              <a:rPr b="0" i="0" lang="en-US" sz="1800" u="none" cap="none" strike="noStrike">
                <a:solidFill>
                  <a:srgbClr val="000000"/>
                </a:solidFill>
                <a:latin typeface="Century Gothic"/>
                <a:ea typeface="Century Gothic"/>
                <a:cs typeface="Century Gothic"/>
                <a:sym typeface="Century Gothic"/>
              </a:rPr>
              <a:t>maintain their homeless status for the purpose of eligibility for other permanent housing programs, such as HUD-VASH and CoC-funded permanent supportive housing (so long as they meet any other additional eligibility criteria for these programs). RRH can be used as a bridge to PSH, however this determination should be made through case conferencing and with the understanding that these households may need to be transitioned into PSH as their RRH subsidy draws to an end. </a:t>
            </a:r>
            <a:endParaRPr b="0" i="0" sz="1800" u="none" cap="none" strike="noStrike">
              <a:solidFill>
                <a:srgbClr val="000000"/>
              </a:solidFill>
              <a:latin typeface="Century Gothic"/>
              <a:ea typeface="Century Gothic"/>
              <a:cs typeface="Century Gothic"/>
              <a:sym typeface="Century Gothic"/>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entury Gothic"/>
              <a:ea typeface="Century Gothic"/>
              <a:cs typeface="Century Gothic"/>
              <a:sym typeface="Century Gothic"/>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highlight>
                <a:srgbClr val="D5A6BD"/>
              </a:highlight>
              <a:latin typeface="Century Gothic"/>
              <a:ea typeface="Century Gothic"/>
              <a:cs typeface="Century Gothic"/>
              <a:sym typeface="Century Gothic"/>
            </a:endParaRPr>
          </a:p>
        </p:txBody>
      </p:sp>
      <p:pic>
        <p:nvPicPr>
          <p:cNvPr descr="Logo&#10;&#10;Description automatically generated with low confidence" id="199" name="Google Shape;199;p6"/>
          <p:cNvPicPr preferRelativeResize="0"/>
          <p:nvPr/>
        </p:nvPicPr>
        <p:blipFill rotWithShape="1">
          <a:blip r:embed="rId4">
            <a:alphaModFix/>
          </a:blip>
          <a:srcRect b="0" l="0" r="0" t="0"/>
          <a:stretch/>
        </p:blipFill>
        <p:spPr>
          <a:xfrm>
            <a:off x="257174" y="240030"/>
            <a:ext cx="1068980" cy="1236345"/>
          </a:xfrm>
          <a:prstGeom prst="rect">
            <a:avLst/>
          </a:prstGeom>
          <a:noFill/>
          <a:ln>
            <a:noFill/>
          </a:ln>
        </p:spPr>
      </p:pic>
      <p:cxnSp>
        <p:nvCxnSpPr>
          <p:cNvPr id="200" name="Google Shape;200;p6"/>
          <p:cNvCxnSpPr/>
          <p:nvPr/>
        </p:nvCxnSpPr>
        <p:spPr>
          <a:xfrm>
            <a:off x="1490664" y="1476374"/>
            <a:ext cx="9210675" cy="0"/>
          </a:xfrm>
          <a:prstGeom prst="straightConnector1">
            <a:avLst/>
          </a:prstGeom>
          <a:noFill/>
          <a:ln cap="flat" cmpd="sng" w="38100">
            <a:solidFill>
              <a:srgbClr val="60A89E"/>
            </a:solidFill>
            <a:prstDash val="solid"/>
            <a:miter lim="800000"/>
            <a:headEnd len="sm" w="sm" type="none"/>
            <a:tailEnd len="sm" w="sm" type="none"/>
          </a:ln>
        </p:spPr>
      </p:cxnSp>
      <p:sp>
        <p:nvSpPr>
          <p:cNvPr id="201" name="Google Shape;201;p6"/>
          <p:cNvSpPr txBox="1"/>
          <p:nvPr/>
        </p:nvSpPr>
        <p:spPr>
          <a:xfrm>
            <a:off x="1495313" y="427617"/>
            <a:ext cx="9201300" cy="10158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1800"/>
              <a:buFont typeface="Arial"/>
              <a:buNone/>
            </a:pPr>
            <a:r>
              <a:rPr b="1" i="0" lang="en-US" sz="1800" u="none" cap="none" strike="noStrike">
                <a:solidFill>
                  <a:srgbClr val="50537C"/>
                </a:solidFill>
                <a:latin typeface="Century Gothic"/>
                <a:ea typeface="Century Gothic"/>
                <a:cs typeface="Century Gothic"/>
                <a:sym typeface="Century Gothic"/>
              </a:rPr>
              <a:t>From Homeless to Housed: Coordinated Entry Key Considerations</a:t>
            </a:r>
            <a:endParaRPr b="1" i="0" sz="1800" u="none" cap="none" strike="noStrike">
              <a:solidFill>
                <a:srgbClr val="50537C"/>
              </a:solidFill>
              <a:latin typeface="Century Gothic"/>
              <a:ea typeface="Century Gothic"/>
              <a:cs typeface="Century Gothic"/>
              <a:sym typeface="Century Gothic"/>
            </a:endParaRPr>
          </a:p>
          <a:p>
            <a:pPr indent="0" lvl="0" marL="0" marR="0" rtl="0" algn="ctr">
              <a:lnSpc>
                <a:spcPct val="100000"/>
              </a:lnSpc>
              <a:spcBef>
                <a:spcPts val="0"/>
              </a:spcBef>
              <a:spcAft>
                <a:spcPts val="0"/>
              </a:spcAft>
              <a:buClr>
                <a:srgbClr val="000000"/>
              </a:buClr>
              <a:buSzPts val="600"/>
              <a:buFont typeface="Arial"/>
              <a:buNone/>
            </a:pPr>
            <a:r>
              <a:t/>
            </a:r>
            <a:endParaRPr b="1" i="0" sz="600" u="none" cap="none" strike="noStrike">
              <a:solidFill>
                <a:srgbClr val="30324B"/>
              </a:solidFill>
              <a:latin typeface="Century Gothic"/>
              <a:ea typeface="Century Gothic"/>
              <a:cs typeface="Century Gothic"/>
              <a:sym typeface="Century Gothic"/>
            </a:endParaRPr>
          </a:p>
          <a:p>
            <a:pPr indent="0" lvl="0" marL="0" marR="0" rtl="0" algn="ctr">
              <a:lnSpc>
                <a:spcPct val="100000"/>
              </a:lnSpc>
              <a:spcBef>
                <a:spcPts val="0"/>
              </a:spcBef>
              <a:spcAft>
                <a:spcPts val="0"/>
              </a:spcAft>
              <a:buClr>
                <a:srgbClr val="000000"/>
              </a:buClr>
              <a:buSzPts val="3600"/>
              <a:buFont typeface="Arial"/>
              <a:buNone/>
            </a:pPr>
            <a:r>
              <a:rPr b="1" lang="en-US" sz="3600">
                <a:solidFill>
                  <a:srgbClr val="FFC000"/>
                </a:solidFill>
                <a:latin typeface="Century Gothic"/>
                <a:ea typeface="Century Gothic"/>
                <a:cs typeface="Century Gothic"/>
                <a:sym typeface="Century Gothic"/>
              </a:rPr>
              <a:t>Cecil</a:t>
            </a:r>
            <a:r>
              <a:rPr b="1" i="0" lang="en-US" sz="3600" u="none" cap="none" strike="noStrike">
                <a:solidFill>
                  <a:srgbClr val="FFC000"/>
                </a:solidFill>
                <a:latin typeface="Century Gothic"/>
                <a:ea typeface="Century Gothic"/>
                <a:cs typeface="Century Gothic"/>
                <a:sym typeface="Century Gothic"/>
              </a:rPr>
              <a:t> County</a:t>
            </a:r>
            <a:endParaRPr b="0" i="0" sz="1400" u="none" cap="none" strike="noStrike">
              <a:solidFill>
                <a:srgbClr val="000000"/>
              </a:solidFill>
              <a:latin typeface="Arial"/>
              <a:ea typeface="Arial"/>
              <a:cs typeface="Arial"/>
              <a:sym typeface="Arial"/>
            </a:endParaRPr>
          </a:p>
        </p:txBody>
      </p:sp>
      <p:sp>
        <p:nvSpPr>
          <p:cNvPr id="202" name="Google Shape;202;p6"/>
          <p:cNvSpPr/>
          <p:nvPr/>
        </p:nvSpPr>
        <p:spPr>
          <a:xfrm>
            <a:off x="8883016" y="1737176"/>
            <a:ext cx="2448000" cy="543000"/>
          </a:xfrm>
          <a:prstGeom prst="roundRect">
            <a:avLst>
              <a:gd fmla="val 16667" name="adj"/>
            </a:avLst>
          </a:prstGeom>
          <a:solidFill>
            <a:srgbClr val="3D6F68"/>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Century Gothic"/>
                <a:ea typeface="Century Gothic"/>
                <a:cs typeface="Century Gothic"/>
                <a:sym typeface="Century Gothic"/>
              </a:rPr>
              <a:t>Referral</a:t>
            </a:r>
            <a:endParaRPr b="0" i="0" sz="1400" u="none" cap="none" strike="noStrike">
              <a:solidFill>
                <a:srgbClr val="000000"/>
              </a:solidFill>
              <a:latin typeface="Arial"/>
              <a:ea typeface="Arial"/>
              <a:cs typeface="Arial"/>
              <a:sym typeface="Arial"/>
            </a:endParaRPr>
          </a:p>
        </p:txBody>
      </p:sp>
      <p:sp>
        <p:nvSpPr>
          <p:cNvPr id="203" name="Google Shape;203;p6"/>
          <p:cNvSpPr txBox="1"/>
          <p:nvPr/>
        </p:nvSpPr>
        <p:spPr>
          <a:xfrm>
            <a:off x="10416225" y="10389700"/>
            <a:ext cx="15903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50537C"/>
                </a:solidFill>
                <a:latin typeface="Century Gothic"/>
                <a:ea typeface="Century Gothic"/>
                <a:cs typeface="Century Gothic"/>
                <a:sym typeface="Century Gothic"/>
              </a:rPr>
              <a:t>December 2022</a:t>
            </a:r>
            <a:endParaRPr b="0" i="0" sz="1400" u="none" cap="none" strike="noStrike">
              <a:solidFill>
                <a:srgbClr val="50537C"/>
              </a:solidFill>
              <a:latin typeface="Century Gothic"/>
              <a:ea typeface="Century Gothic"/>
              <a:cs typeface="Century Gothic"/>
              <a:sym typeface="Century Gothic"/>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pic>
        <p:nvPicPr>
          <p:cNvPr descr="Logo&#10;&#10;Description automatically generated with low confidence" id="208" name="Google Shape;208;g1c5962e6bd9_1_0"/>
          <p:cNvPicPr preferRelativeResize="0"/>
          <p:nvPr/>
        </p:nvPicPr>
        <p:blipFill rotWithShape="1">
          <a:blip r:embed="rId3">
            <a:alphaModFix/>
          </a:blip>
          <a:srcRect b="0" l="0" r="0" t="0"/>
          <a:stretch/>
        </p:blipFill>
        <p:spPr>
          <a:xfrm>
            <a:off x="257174" y="240030"/>
            <a:ext cx="1068980" cy="1236345"/>
          </a:xfrm>
          <a:prstGeom prst="rect">
            <a:avLst/>
          </a:prstGeom>
          <a:noFill/>
          <a:ln>
            <a:noFill/>
          </a:ln>
        </p:spPr>
      </p:pic>
      <p:cxnSp>
        <p:nvCxnSpPr>
          <p:cNvPr id="209" name="Google Shape;209;g1c5962e6bd9_1_0"/>
          <p:cNvCxnSpPr/>
          <p:nvPr/>
        </p:nvCxnSpPr>
        <p:spPr>
          <a:xfrm>
            <a:off x="1490664" y="1476374"/>
            <a:ext cx="9210600" cy="0"/>
          </a:xfrm>
          <a:prstGeom prst="straightConnector1">
            <a:avLst/>
          </a:prstGeom>
          <a:noFill/>
          <a:ln cap="flat" cmpd="sng" w="38100">
            <a:solidFill>
              <a:srgbClr val="60A89E"/>
            </a:solidFill>
            <a:prstDash val="solid"/>
            <a:miter lim="800000"/>
            <a:headEnd len="sm" w="sm" type="none"/>
            <a:tailEnd len="sm" w="sm" type="none"/>
          </a:ln>
        </p:spPr>
      </p:cxnSp>
      <p:sp>
        <p:nvSpPr>
          <p:cNvPr id="210" name="Google Shape;210;g1c5962e6bd9_1_0"/>
          <p:cNvSpPr txBox="1"/>
          <p:nvPr/>
        </p:nvSpPr>
        <p:spPr>
          <a:xfrm>
            <a:off x="1495313" y="427617"/>
            <a:ext cx="9201300" cy="10158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rgbClr val="50537C"/>
                </a:solidFill>
                <a:latin typeface="Century Gothic"/>
                <a:ea typeface="Century Gothic"/>
                <a:cs typeface="Century Gothic"/>
                <a:sym typeface="Century Gothic"/>
              </a:rPr>
              <a:t>From Homeless to Housed: Coordinated Entry Resources</a:t>
            </a:r>
            <a:endParaRPr b="0" i="0" sz="1400" u="none" cap="none" strike="noStrike">
              <a:solidFill>
                <a:srgbClr val="50537C"/>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600"/>
              <a:buFont typeface="Arial"/>
              <a:buNone/>
            </a:pPr>
            <a:r>
              <a:t/>
            </a:r>
            <a:endParaRPr b="1" i="0" sz="600" u="none" cap="none" strike="noStrike">
              <a:solidFill>
                <a:srgbClr val="30324B"/>
              </a:solidFill>
              <a:latin typeface="Century Gothic"/>
              <a:ea typeface="Century Gothic"/>
              <a:cs typeface="Century Gothic"/>
              <a:sym typeface="Century Gothic"/>
            </a:endParaRPr>
          </a:p>
          <a:p>
            <a:pPr indent="0" lvl="0" marL="0" marR="0" rtl="0" algn="ctr">
              <a:lnSpc>
                <a:spcPct val="100000"/>
              </a:lnSpc>
              <a:spcBef>
                <a:spcPts val="0"/>
              </a:spcBef>
              <a:spcAft>
                <a:spcPts val="0"/>
              </a:spcAft>
              <a:buClr>
                <a:srgbClr val="000000"/>
              </a:buClr>
              <a:buSzPts val="3600"/>
              <a:buFont typeface="Arial"/>
              <a:buNone/>
            </a:pPr>
            <a:r>
              <a:rPr b="1" lang="en-US" sz="3600">
                <a:solidFill>
                  <a:srgbClr val="FFC000"/>
                </a:solidFill>
                <a:latin typeface="Century Gothic"/>
                <a:ea typeface="Century Gothic"/>
                <a:cs typeface="Century Gothic"/>
                <a:sym typeface="Century Gothic"/>
              </a:rPr>
              <a:t>Cecil</a:t>
            </a:r>
            <a:r>
              <a:rPr b="1" i="0" lang="en-US" sz="3600" u="none" cap="none" strike="noStrike">
                <a:solidFill>
                  <a:srgbClr val="FFC000"/>
                </a:solidFill>
                <a:latin typeface="Century Gothic"/>
                <a:ea typeface="Century Gothic"/>
                <a:cs typeface="Century Gothic"/>
                <a:sym typeface="Century Gothic"/>
              </a:rPr>
              <a:t> County</a:t>
            </a:r>
            <a:endParaRPr b="0" i="0" sz="1400" u="none" cap="none" strike="noStrike">
              <a:solidFill>
                <a:srgbClr val="000000"/>
              </a:solidFill>
              <a:latin typeface="Arial"/>
              <a:ea typeface="Arial"/>
              <a:cs typeface="Arial"/>
              <a:sym typeface="Arial"/>
            </a:endParaRPr>
          </a:p>
        </p:txBody>
      </p:sp>
      <p:sp>
        <p:nvSpPr>
          <p:cNvPr id="211" name="Google Shape;211;g1c5962e6bd9_1_0"/>
          <p:cNvSpPr txBox="1"/>
          <p:nvPr/>
        </p:nvSpPr>
        <p:spPr>
          <a:xfrm>
            <a:off x="518135" y="2022062"/>
            <a:ext cx="11170200" cy="7379100"/>
          </a:xfrm>
          <a:prstGeom prst="rect">
            <a:avLst/>
          </a:prstGeom>
          <a:noFill/>
          <a:ln>
            <a:noFill/>
          </a:ln>
        </p:spPr>
        <p:txBody>
          <a:bodyPr anchorCtr="0" anchor="t" bIns="45700" lIns="91425" spcFirstLastPara="1" rIns="91425" wrap="square" tIns="45700">
            <a:spAutoFit/>
          </a:bodyPr>
          <a:lstStyle/>
          <a:p>
            <a:pPr indent="-342900" lvl="0" marL="533400" marR="0" rtl="0" algn="l">
              <a:lnSpc>
                <a:spcPct val="115000"/>
              </a:lnSpc>
              <a:spcBef>
                <a:spcPts val="0"/>
              </a:spcBef>
              <a:spcAft>
                <a:spcPts val="0"/>
              </a:spcAft>
              <a:buClr>
                <a:schemeClr val="dk1"/>
              </a:buClr>
              <a:buSzPts val="1800"/>
              <a:buFont typeface="Century Gothic"/>
              <a:buChar char="●"/>
            </a:pPr>
            <a:r>
              <a:rPr b="1" i="0" lang="en-US" sz="1800" u="none" cap="none" strike="noStrike">
                <a:solidFill>
                  <a:schemeClr val="hlink"/>
                </a:solidFill>
                <a:uFill>
                  <a:noFill/>
                </a:uFill>
                <a:latin typeface="Century Gothic"/>
                <a:ea typeface="Century Gothic"/>
                <a:cs typeface="Century Gothic"/>
                <a:sym typeface="Century Gothic"/>
                <a:hlinkClick r:id="rId4"/>
              </a:rPr>
              <a:t>Balance of State Coordinated Entry Policy &amp; Procedures </a:t>
            </a:r>
            <a:r>
              <a:rPr b="1" i="0" lang="en-US" sz="1800" u="none" cap="none" strike="noStrike">
                <a:solidFill>
                  <a:srgbClr val="324158"/>
                </a:solidFill>
                <a:uFill>
                  <a:noFill/>
                </a:uFill>
                <a:latin typeface="Century Gothic"/>
                <a:ea typeface="Century Gothic"/>
                <a:cs typeface="Century Gothic"/>
                <a:sym typeface="Century Gothic"/>
                <a:hlinkClick r:id="rId5">
                  <a:extLst>
                    <a:ext uri="{A12FA001-AC4F-418D-AE19-62706E023703}">
                      <ahyp:hlinkClr val="tx"/>
                    </a:ext>
                  </a:extLst>
                </a:hlinkClick>
              </a:rPr>
              <a:t>-</a:t>
            </a:r>
            <a:r>
              <a:rPr b="1" i="0" lang="en-US" sz="1800" u="none" cap="none" strike="noStrike">
                <a:solidFill>
                  <a:schemeClr val="hlink"/>
                </a:solidFill>
                <a:uFill>
                  <a:noFill/>
                </a:uFill>
                <a:latin typeface="Century Gothic"/>
                <a:ea typeface="Century Gothic"/>
                <a:cs typeface="Century Gothic"/>
                <a:sym typeface="Century Gothic"/>
                <a:hlinkClick r:id="rId6"/>
              </a:rPr>
              <a:t> </a:t>
            </a:r>
            <a:r>
              <a:rPr b="0" i="0" lang="en-US" sz="1800" u="none" cap="none" strike="noStrike">
                <a:solidFill>
                  <a:schemeClr val="dk1"/>
                </a:solidFill>
                <a:uFill>
                  <a:noFill/>
                </a:uFill>
                <a:latin typeface="Century Gothic"/>
                <a:ea typeface="Century Gothic"/>
                <a:cs typeface="Century Gothic"/>
                <a:sym typeface="Century Gothic"/>
                <a:hlinkClick r:id="rId7">
                  <a:extLst>
                    <a:ext uri="{A12FA001-AC4F-418D-AE19-62706E023703}">
                      <ahyp:hlinkClr val="tx"/>
                    </a:ext>
                  </a:extLst>
                </a:hlinkClick>
              </a:rPr>
              <a:t>all Local Homelessness Coalitions must implement Coordinated Entry according to these standards</a:t>
            </a:r>
            <a:br>
              <a:rPr b="1" i="0" lang="en-US" sz="1800" u="none" cap="none" strike="noStrike">
                <a:solidFill>
                  <a:schemeClr val="dk1"/>
                </a:solidFill>
                <a:uFill>
                  <a:noFill/>
                </a:uFill>
                <a:latin typeface="Century Gothic"/>
                <a:ea typeface="Century Gothic"/>
                <a:cs typeface="Century Gothic"/>
                <a:sym typeface="Century Gothic"/>
                <a:hlinkClick r:id="rId8">
                  <a:extLst>
                    <a:ext uri="{A12FA001-AC4F-418D-AE19-62706E023703}">
                      <ahyp:hlinkClr val="tx"/>
                    </a:ext>
                  </a:extLst>
                </a:hlinkClick>
              </a:rPr>
            </a:br>
            <a:r>
              <a:rPr b="1" i="0" lang="en-US" sz="1800" u="none" cap="none" strike="noStrike">
                <a:solidFill>
                  <a:schemeClr val="dk1"/>
                </a:solidFill>
                <a:latin typeface="Century Gothic"/>
                <a:ea typeface="Century Gothic"/>
                <a:cs typeface="Century Gothic"/>
                <a:sym typeface="Century Gothic"/>
              </a:rPr>
              <a:t> </a:t>
            </a:r>
            <a:endParaRPr b="1" i="0" sz="1800" u="none" cap="none" strike="noStrike">
              <a:solidFill>
                <a:schemeClr val="dk1"/>
              </a:solidFill>
              <a:latin typeface="Century Gothic"/>
              <a:ea typeface="Century Gothic"/>
              <a:cs typeface="Century Gothic"/>
              <a:sym typeface="Century Gothic"/>
            </a:endParaRPr>
          </a:p>
          <a:p>
            <a:pPr indent="-342900" lvl="0" marL="533400" marR="0" rtl="0" algn="l">
              <a:lnSpc>
                <a:spcPct val="115000"/>
              </a:lnSpc>
              <a:spcBef>
                <a:spcPts val="0"/>
              </a:spcBef>
              <a:spcAft>
                <a:spcPts val="0"/>
              </a:spcAft>
              <a:buClr>
                <a:schemeClr val="dk1"/>
              </a:buClr>
              <a:buSzPts val="1800"/>
              <a:buFont typeface="Century Gothic"/>
              <a:buChar char="●"/>
            </a:pPr>
            <a:r>
              <a:rPr b="1" i="0" lang="en-US" sz="1800" u="none" cap="none" strike="noStrike">
                <a:solidFill>
                  <a:schemeClr val="hlink"/>
                </a:solidFill>
                <a:uFill>
                  <a:noFill/>
                </a:uFill>
                <a:latin typeface="Century Gothic"/>
                <a:ea typeface="Century Gothic"/>
                <a:cs typeface="Century Gothic"/>
                <a:sym typeface="Century Gothic"/>
                <a:hlinkClick r:id="rId9"/>
              </a:rPr>
              <a:t>Coordinated Entry Staff Roles Overview - </a:t>
            </a:r>
            <a:r>
              <a:rPr b="0" i="0" lang="en-US" sz="1800" u="none" cap="none" strike="noStrike">
                <a:solidFill>
                  <a:schemeClr val="dk1"/>
                </a:solidFill>
                <a:uFill>
                  <a:noFill/>
                </a:uFill>
                <a:latin typeface="Century Gothic"/>
                <a:ea typeface="Century Gothic"/>
                <a:cs typeface="Century Gothic"/>
                <a:sym typeface="Century Gothic"/>
                <a:hlinkClick r:id="rId10">
                  <a:extLst>
                    <a:ext uri="{A12FA001-AC4F-418D-AE19-62706E023703}">
                      <ahyp:hlinkClr val="tx"/>
                    </a:ext>
                  </a:extLst>
                </a:hlinkClick>
              </a:rPr>
              <a:t>describes the different roles the CoC Lead Agency (DHCD), Local Homelessness Coalitions, and TeamHMIS carry out in implementing Coordinated Entry</a:t>
            </a:r>
            <a:endParaRPr b="0" i="0" sz="1800" u="none" cap="none" strike="noStrike">
              <a:solidFill>
                <a:schemeClr val="dk1"/>
              </a:solidFill>
              <a:latin typeface="Century Gothic"/>
              <a:ea typeface="Century Gothic"/>
              <a:cs typeface="Century Gothic"/>
              <a:sym typeface="Century Gothic"/>
            </a:endParaRPr>
          </a:p>
          <a:p>
            <a:pPr indent="0" lvl="0" marL="0" marR="0" rtl="0" algn="l">
              <a:lnSpc>
                <a:spcPct val="115000"/>
              </a:lnSpc>
              <a:spcBef>
                <a:spcPts val="0"/>
              </a:spcBef>
              <a:spcAft>
                <a:spcPts val="0"/>
              </a:spcAft>
              <a:buClr>
                <a:srgbClr val="000000"/>
              </a:buClr>
              <a:buSzPts val="1800"/>
              <a:buFont typeface="Arial"/>
              <a:buNone/>
            </a:pPr>
            <a:r>
              <a:t/>
            </a:r>
            <a:endParaRPr b="0" i="0" sz="1800" u="none" cap="none" strike="noStrike">
              <a:solidFill>
                <a:schemeClr val="dk1"/>
              </a:solidFill>
              <a:latin typeface="Century Gothic"/>
              <a:ea typeface="Century Gothic"/>
              <a:cs typeface="Century Gothic"/>
              <a:sym typeface="Century Gothic"/>
            </a:endParaRPr>
          </a:p>
          <a:p>
            <a:pPr indent="-342900" lvl="0" marL="533400" marR="0" rtl="0" algn="l">
              <a:lnSpc>
                <a:spcPct val="115000"/>
              </a:lnSpc>
              <a:spcBef>
                <a:spcPts val="0"/>
              </a:spcBef>
              <a:spcAft>
                <a:spcPts val="0"/>
              </a:spcAft>
              <a:buClr>
                <a:schemeClr val="dk1"/>
              </a:buClr>
              <a:buSzPts val="1800"/>
              <a:buFont typeface="Century Gothic"/>
              <a:buChar char="●"/>
            </a:pPr>
            <a:r>
              <a:rPr b="1" i="0" lang="en-US" sz="1800" u="none" cap="none" strike="noStrike">
                <a:solidFill>
                  <a:schemeClr val="hlink"/>
                </a:solidFill>
                <a:uFill>
                  <a:noFill/>
                </a:uFill>
                <a:latin typeface="Century Gothic"/>
                <a:ea typeface="Century Gothic"/>
                <a:cs typeface="Century Gothic"/>
                <a:sym typeface="Century Gothic"/>
                <a:hlinkClick r:id="rId11"/>
              </a:rPr>
              <a:t>HUD CoC Program Interim Rule</a:t>
            </a:r>
            <a:r>
              <a:rPr b="0" i="0" lang="en-US" sz="1800" u="none" cap="none" strike="noStrike">
                <a:solidFill>
                  <a:schemeClr val="dk1"/>
                </a:solidFill>
                <a:latin typeface="Century Gothic"/>
                <a:ea typeface="Century Gothic"/>
                <a:cs typeface="Century Gothic"/>
                <a:sym typeface="Century Gothic"/>
              </a:rPr>
              <a:t> </a:t>
            </a:r>
            <a:r>
              <a:rPr b="1" i="0" lang="en-US" sz="1800" u="none" cap="none" strike="noStrike">
                <a:solidFill>
                  <a:schemeClr val="dk1"/>
                </a:solidFill>
                <a:latin typeface="Century Gothic"/>
                <a:ea typeface="Century Gothic"/>
                <a:cs typeface="Century Gothic"/>
                <a:sym typeface="Century Gothic"/>
              </a:rPr>
              <a:t>-</a:t>
            </a:r>
            <a:r>
              <a:rPr b="0" i="0" lang="en-US" sz="1800" u="none" cap="none" strike="noStrike">
                <a:solidFill>
                  <a:schemeClr val="dk1"/>
                </a:solidFill>
                <a:latin typeface="Century Gothic"/>
                <a:ea typeface="Century Gothic"/>
                <a:cs typeface="Century Gothic"/>
                <a:sym typeface="Century Gothic"/>
              </a:rPr>
              <a:t> </a:t>
            </a:r>
            <a:r>
              <a:rPr b="0" i="0" lang="en-US" sz="1800" u="none" cap="none" strike="noStrike">
                <a:solidFill>
                  <a:srgbClr val="000000"/>
                </a:solidFill>
                <a:latin typeface="Century Gothic"/>
                <a:ea typeface="Century Gothic"/>
                <a:cs typeface="Century Gothic"/>
                <a:sym typeface="Century Gothic"/>
              </a:rPr>
              <a:t>The Continuum of Care (CoC) Program interim rule focuses on regulatory implementation of the CoC Program, including the CoC planning process. The CoC Program was created through the </a:t>
            </a:r>
            <a:r>
              <a:rPr b="0" i="0" lang="en-US" sz="1800" u="sng" cap="none" strike="noStrike">
                <a:solidFill>
                  <a:schemeClr val="hlink"/>
                </a:solidFill>
                <a:latin typeface="Century Gothic"/>
                <a:ea typeface="Century Gothic"/>
                <a:cs typeface="Century Gothic"/>
                <a:sym typeface="Century Gothic"/>
                <a:hlinkClick r:id="rId12"/>
              </a:rPr>
              <a:t>McKinney-Vento Homeless Assistance Act As Amended by S.896 Homeless Emergency Assistance and Rapid Transition to Housing (HEARTH) Act of 2009</a:t>
            </a:r>
            <a:r>
              <a:rPr b="0" i="0" lang="en-US" sz="1800" u="none" cap="none" strike="noStrike">
                <a:solidFill>
                  <a:srgbClr val="000000"/>
                </a:solidFill>
                <a:latin typeface="Century Gothic"/>
                <a:ea typeface="Century Gothic"/>
                <a:cs typeface="Century Gothic"/>
                <a:sym typeface="Century Gothic"/>
              </a:rPr>
              <a:t>.</a:t>
            </a:r>
            <a:endParaRPr b="0" i="0" sz="1800" u="none" cap="none" strike="noStrike">
              <a:solidFill>
                <a:srgbClr val="000000"/>
              </a:solidFill>
              <a:latin typeface="Century Gothic"/>
              <a:ea typeface="Century Gothic"/>
              <a:cs typeface="Century Gothic"/>
              <a:sym typeface="Century Gothic"/>
            </a:endParaRPr>
          </a:p>
          <a:p>
            <a:pPr indent="0" lvl="0" marL="0" marR="0" rtl="0" algn="l">
              <a:lnSpc>
                <a:spcPct val="115000"/>
              </a:lnSpc>
              <a:spcBef>
                <a:spcPts val="0"/>
              </a:spcBef>
              <a:spcAft>
                <a:spcPts val="0"/>
              </a:spcAft>
              <a:buClr>
                <a:srgbClr val="000000"/>
              </a:buClr>
              <a:buSzPts val="1800"/>
              <a:buFont typeface="Arial"/>
              <a:buNone/>
            </a:pPr>
            <a:r>
              <a:t/>
            </a:r>
            <a:endParaRPr b="0" i="0" sz="1800" u="none" cap="none" strike="noStrike">
              <a:solidFill>
                <a:srgbClr val="000000"/>
              </a:solidFill>
              <a:latin typeface="Century Gothic"/>
              <a:ea typeface="Century Gothic"/>
              <a:cs typeface="Century Gothic"/>
              <a:sym typeface="Century Gothic"/>
            </a:endParaRPr>
          </a:p>
          <a:p>
            <a:pPr indent="-342900" lvl="0" marL="533400" marR="0" rtl="0" algn="l">
              <a:lnSpc>
                <a:spcPct val="115000"/>
              </a:lnSpc>
              <a:spcBef>
                <a:spcPts val="0"/>
              </a:spcBef>
              <a:spcAft>
                <a:spcPts val="0"/>
              </a:spcAft>
              <a:buClr>
                <a:schemeClr val="dk1"/>
              </a:buClr>
              <a:buSzPts val="1800"/>
              <a:buFont typeface="Century Gothic"/>
              <a:buChar char="●"/>
            </a:pPr>
            <a:r>
              <a:rPr b="1" i="0" lang="en-US" sz="1800" u="none" cap="none" strike="noStrike">
                <a:solidFill>
                  <a:srgbClr val="1155CC"/>
                </a:solidFill>
                <a:highlight>
                  <a:srgbClr val="FFFFFF"/>
                </a:highlight>
                <a:uFill>
                  <a:noFill/>
                </a:uFill>
                <a:latin typeface="Century Gothic"/>
                <a:ea typeface="Century Gothic"/>
                <a:cs typeface="Century Gothic"/>
                <a:sym typeface="Century Gothic"/>
                <a:hlinkClick r:id="rId13">
                  <a:extLst>
                    <a:ext uri="{A12FA001-AC4F-418D-AE19-62706E023703}">
                      <ahyp:hlinkClr val="tx"/>
                    </a:ext>
                  </a:extLst>
                </a:hlinkClick>
              </a:rPr>
              <a:t>Chronic Homeless Final Rule</a:t>
            </a:r>
            <a:r>
              <a:rPr b="0" i="0" lang="en-US" sz="1800" u="none" cap="none" strike="noStrike">
                <a:solidFill>
                  <a:srgbClr val="222222"/>
                </a:solidFill>
                <a:highlight>
                  <a:srgbClr val="FFFFFF"/>
                </a:highlight>
                <a:latin typeface="Century Gothic"/>
                <a:ea typeface="Century Gothic"/>
                <a:cs typeface="Century Gothic"/>
                <a:sym typeface="Century Gothic"/>
              </a:rPr>
              <a:t> </a:t>
            </a:r>
            <a:r>
              <a:rPr b="1" i="0" lang="en-US" sz="1800" u="none" cap="none" strike="noStrike">
                <a:solidFill>
                  <a:srgbClr val="222222"/>
                </a:solidFill>
                <a:highlight>
                  <a:srgbClr val="FFFFFF"/>
                </a:highlight>
                <a:latin typeface="Century Gothic"/>
                <a:ea typeface="Century Gothic"/>
                <a:cs typeface="Century Gothic"/>
                <a:sym typeface="Century Gothic"/>
              </a:rPr>
              <a:t>-</a:t>
            </a:r>
            <a:r>
              <a:rPr b="0" i="0" lang="en-US" sz="1800" u="none" cap="none" strike="noStrike">
                <a:solidFill>
                  <a:srgbClr val="222222"/>
                </a:solidFill>
                <a:highlight>
                  <a:srgbClr val="FFFFFF"/>
                </a:highlight>
                <a:latin typeface="Century Gothic"/>
                <a:ea typeface="Century Gothic"/>
                <a:cs typeface="Century Gothic"/>
                <a:sym typeface="Century Gothic"/>
              </a:rPr>
              <a:t>  </a:t>
            </a:r>
            <a:r>
              <a:rPr b="0" i="0" lang="en-US" sz="1800" u="none" cap="none" strike="noStrike">
                <a:solidFill>
                  <a:srgbClr val="000000"/>
                </a:solidFill>
                <a:latin typeface="Century Gothic"/>
                <a:ea typeface="Century Gothic"/>
                <a:cs typeface="Century Gothic"/>
                <a:sym typeface="Century Gothic"/>
              </a:rPr>
              <a:t>This final rule establishes the definition of “chronically homeless” that will be used in the U.S. Department of Housing and Urban Development's (HUD's) Continuum of Care (CoC) Program, and in the Consolidated Submissions for Community Planning and Development (CPD) Programs. Visit this </a:t>
            </a:r>
            <a:r>
              <a:rPr b="0" i="0" lang="en-US" sz="1800" u="sng" cap="none" strike="noStrike">
                <a:solidFill>
                  <a:schemeClr val="hlink"/>
                </a:solidFill>
                <a:latin typeface="Century Gothic"/>
                <a:ea typeface="Century Gothic"/>
                <a:cs typeface="Century Gothic"/>
                <a:sym typeface="Century Gothic"/>
                <a:hlinkClick r:id="rId14"/>
              </a:rPr>
              <a:t>CoC FAQ</a:t>
            </a:r>
            <a:r>
              <a:rPr b="0" i="0" lang="en-US" sz="1800" u="none" cap="none" strike="noStrike">
                <a:solidFill>
                  <a:srgbClr val="000000"/>
                </a:solidFill>
                <a:latin typeface="Century Gothic"/>
                <a:ea typeface="Century Gothic"/>
                <a:cs typeface="Century Gothic"/>
                <a:sym typeface="Century Gothic"/>
              </a:rPr>
              <a:t> for more information.</a:t>
            </a:r>
            <a:endParaRPr b="0" i="0" sz="1800" u="none" cap="none" strike="noStrike">
              <a:solidFill>
                <a:srgbClr val="000000"/>
              </a:solidFill>
              <a:latin typeface="Century Gothic"/>
              <a:ea typeface="Century Gothic"/>
              <a:cs typeface="Century Gothic"/>
              <a:sym typeface="Century Gothic"/>
            </a:endParaRPr>
          </a:p>
          <a:p>
            <a:pPr indent="0" lvl="0" marL="0" marR="0" rtl="0" algn="l">
              <a:lnSpc>
                <a:spcPct val="115000"/>
              </a:lnSpc>
              <a:spcBef>
                <a:spcPts val="0"/>
              </a:spcBef>
              <a:spcAft>
                <a:spcPts val="0"/>
              </a:spcAft>
              <a:buClr>
                <a:srgbClr val="000000"/>
              </a:buClr>
              <a:buSzPts val="1800"/>
              <a:buFont typeface="Arial"/>
              <a:buNone/>
            </a:pPr>
            <a:r>
              <a:t/>
            </a:r>
            <a:endParaRPr b="0" i="0" sz="1800" u="none" cap="none" strike="noStrike">
              <a:solidFill>
                <a:srgbClr val="000000"/>
              </a:solidFill>
              <a:latin typeface="Century Gothic"/>
              <a:ea typeface="Century Gothic"/>
              <a:cs typeface="Century Gothic"/>
              <a:sym typeface="Century Gothic"/>
            </a:endParaRPr>
          </a:p>
          <a:p>
            <a:pPr indent="-342900" lvl="0" marL="457200" marR="0" rtl="0" algn="l">
              <a:lnSpc>
                <a:spcPct val="115000"/>
              </a:lnSpc>
              <a:spcBef>
                <a:spcPts val="0"/>
              </a:spcBef>
              <a:spcAft>
                <a:spcPts val="0"/>
              </a:spcAft>
              <a:buClr>
                <a:schemeClr val="dk1"/>
              </a:buClr>
              <a:buSzPts val="1800"/>
              <a:buFont typeface="Century Gothic"/>
              <a:buChar char="●"/>
            </a:pPr>
            <a:r>
              <a:rPr b="1" i="0" lang="en-US" sz="1800" u="none" cap="none" strike="noStrike">
                <a:solidFill>
                  <a:schemeClr val="hlink"/>
                </a:solidFill>
                <a:uFill>
                  <a:noFill/>
                </a:uFill>
                <a:latin typeface="Century Gothic"/>
                <a:ea typeface="Century Gothic"/>
                <a:cs typeface="Century Gothic"/>
                <a:sym typeface="Century Gothic"/>
                <a:hlinkClick r:id="rId15"/>
              </a:rPr>
              <a:t>Coordinated Entry Core Elements</a:t>
            </a:r>
            <a:r>
              <a:rPr b="1" i="0" lang="en-US" sz="1800" u="none" cap="none" strike="noStrike">
                <a:solidFill>
                  <a:schemeClr val="dk1"/>
                </a:solidFill>
                <a:latin typeface="Century Gothic"/>
                <a:ea typeface="Century Gothic"/>
                <a:cs typeface="Century Gothic"/>
                <a:sym typeface="Century Gothic"/>
              </a:rPr>
              <a:t> - </a:t>
            </a:r>
            <a:r>
              <a:rPr b="0" i="0" lang="en-US" sz="1800" u="none" cap="none" strike="noStrike">
                <a:solidFill>
                  <a:schemeClr val="dk1"/>
                </a:solidFill>
                <a:latin typeface="Century Gothic"/>
                <a:ea typeface="Century Gothic"/>
                <a:cs typeface="Century Gothic"/>
                <a:sym typeface="Century Gothic"/>
              </a:rPr>
              <a:t>This Guidebook is designed to help CoCs understand the core components of coordinated entry by outlining what HUD requires, plan and implement a coordinated entry process appropriate to their needs, resources, and the vision of the CoC’s membership and consider implementing additional elements beyond basic requirements</a:t>
            </a:r>
            <a:endParaRPr b="0" i="0" sz="1800" u="none" cap="none" strike="noStrike">
              <a:solidFill>
                <a:srgbClr val="000000"/>
              </a:solidFill>
              <a:latin typeface="Century Gothic"/>
              <a:ea typeface="Century Gothic"/>
              <a:cs typeface="Century Gothic"/>
              <a:sym typeface="Century Gothic"/>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entury Gothic"/>
              <a:ea typeface="Century Gothic"/>
              <a:cs typeface="Century Gothic"/>
              <a:sym typeface="Century Gothic"/>
            </a:endParaRPr>
          </a:p>
        </p:txBody>
      </p:sp>
      <p:sp>
        <p:nvSpPr>
          <p:cNvPr id="212" name="Google Shape;212;g1c5962e6bd9_1_0"/>
          <p:cNvSpPr txBox="1"/>
          <p:nvPr/>
        </p:nvSpPr>
        <p:spPr>
          <a:xfrm>
            <a:off x="10416225" y="10389700"/>
            <a:ext cx="15903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50537C"/>
                </a:solidFill>
                <a:latin typeface="Century Gothic"/>
                <a:ea typeface="Century Gothic"/>
                <a:cs typeface="Century Gothic"/>
                <a:sym typeface="Century Gothic"/>
              </a:rPr>
              <a:t>December 2022</a:t>
            </a:r>
            <a:endParaRPr b="0" i="0" sz="1400" u="none" cap="none" strike="noStrike">
              <a:solidFill>
                <a:srgbClr val="50537C"/>
              </a:solidFill>
              <a:latin typeface="Century Gothic"/>
              <a:ea typeface="Century Gothic"/>
              <a:cs typeface="Century Gothic"/>
              <a:sym typeface="Century Gothic"/>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2022-12-17T05:59:09Z</dcterms:created>
  <dc:creator>Brittany Odom</dc:creator>
</cp:coreProperties>
</file>